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8792" autoAdjust="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1,2,3%20&#1057;&#1086;&#1073;&#1089;&#1090;&#1074;&#1077;&#1085;&#1085;&#1099;&#1077;%20&#1076;&#1086;&#1093;&#1086;&#1076;&#1099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12%20&#1040;&#1088;&#1077;&#1085;&#1076;&#1072;%20&#1080;&#1084;&#1091;&#1097;&#1077;&#1089;&#1090;&#1074;&#1072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13%20&#1087;&#1088;&#1086;&#1076;&#1072;&#1078;&#1072;%20&#1079;&#1077;&#1084;&#1083;&#1080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14%20&#1057;&#1086;&#1094;%20&#1085;&#1072;&#1081;&#1084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1,2,3%20&#1057;&#1086;&#1073;&#1089;&#1090;&#1074;&#1077;&#1085;&#1085;&#1099;&#1077;%20&#1076;&#1086;&#1093;&#1086;&#1076;&#1099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1,2,3%20&#1057;&#1086;&#1073;&#1089;&#1090;&#1074;&#1077;&#1085;&#1085;&#1099;&#1077;%20&#1076;&#1086;&#1093;&#1086;&#1076;&#1099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6%20&#1053;&#1044;&#1060;&#105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7%20&#1045;&#1053;&#1042;&#1044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8%20&#1053;&#1072;&#1083;&#1086;&#1075;%20&#1085;&#1072;%20&#1080;&#1084;-&#1074;&#1086;%20&#1092;&#1080;&#1079;%20&#1083;&#1080;&#1094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9%20&#1090;&#1088;&#1072;&#1085;&#1089;&#1087;&#1086;&#1088;&#1090;&#1085;&#1099;&#1081;%20&#1085;&#1072;&#1083;&#1086;&#1075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10%20&#1079;&#1077;&#1084;&#1077;&#1083;&#1100;&#1085;&#1099;&#1081;%20&#1085;&#1072;&#1083;&#1086;&#1075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21-02\Desktop\&#1088;&#1072;&#1073;&#1086;&#1090;&#1072;\&#1040;&#1085;&#1072;&#1083;&#1080;&#1079;%20&#1080;&#1089;&#1087;&#1086;&#1083;&#1085;&#1077;&#1085;&#1080;&#1103;\&#1044;&#1086;&#1093;&#1086;&#1076;&#1099;%20&#1087;&#1086;&#1089;&#1077;&#1083;&#1077;&#1085;&#1080;&#1081;\&#1044;&#1086;&#1093;&#1086;&#1076;&#1099;%20&#1087;&#1086;&#1089;&#1077;&#1083;&#1077;&#1085;&#1080;&#1081;%202014\&#1085;&#1072;%2001.10.2014\&#1058;&#1072;&#1073;&#1083;.%2011%20&#1040;&#1088;&#1077;&#1085;&#1076;&#1072;%20&#1079;&#1077;&#1084;&#1083;&#108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200" b="1" i="0" strike="noStrike">
                <a:solidFill>
                  <a:srgbClr val="000000"/>
                </a:solidFill>
                <a:latin typeface="Times New Roman"/>
                <a:cs typeface="Times New Roman"/>
              </a:rPr>
              <a:t>Исполнение плана 9 месяцев по доходам бюджетов поселений 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200" b="1" i="0" strike="noStrike">
                <a:solidFill>
                  <a:srgbClr val="000000"/>
                </a:solidFill>
                <a:latin typeface="Times New Roman"/>
                <a:cs typeface="Times New Roman"/>
              </a:rPr>
              <a:t>по состоянию на 01.10.2014 года</a:t>
            </a:r>
          </a:p>
        </c:rich>
      </c:tx>
      <c:layout>
        <c:manualLayout>
          <c:xMode val="edge"/>
          <c:yMode val="edge"/>
          <c:x val="0.25011582648755082"/>
          <c:y val="2.889574665612213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992509900810973E-2"/>
          <c:y val="0.20908147110437503"/>
          <c:w val="0.88925931241352973"/>
          <c:h val="0.55677099450996581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dPt>
            <c:idx val="0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2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3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4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5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6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7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8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9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1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0927027127437559E-7"/>
                  <c:y val="2.4273364984603979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4259770401305997E-3"/>
                  <c:y val="2.0183921043660461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0"/>
                  <c:y val="1.7599436818021819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1.4913206623526764E-3"/>
                  <c:y val="1.7599436818021819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3.8535645472061683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148430551093687E-4"/>
                  <c:y val="3.8535837719334736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5.2798310454065505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5.0882935186091679E-17"/>
                  <c:y val="2.1852403085306006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0"/>
                  <c:y val="4.9461346370774381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3.8244594946031414E-5"/>
                  <c:y val="4.7573910705723583E-4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0"/>
                  <c:y val="-1.6384571742942625E-2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1.4717612837945632E-3"/>
                  <c:y val="-1.7569255808089497E-2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1.0176587037218335E-16"/>
                  <c:y val="-2.2284066293023416E-2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-1.0927027117260973E-7"/>
                  <c:y val="-3.3720587055439025E-2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-1.3878417154558427E-3"/>
                  <c:y val="-3.2546075026647872E-2"/>
                </c:manualLayout>
              </c:layout>
              <c:dLblPos val="outEnd"/>
              <c:showVal val="1"/>
            </c:dLbl>
            <c:dLbl>
              <c:idx val="15"/>
              <c:layout>
                <c:manualLayout>
                  <c:x val="-1.311133985021232E-3"/>
                  <c:y val="4.4957535329917834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-1.3952720939025007E-3"/>
                  <c:y val="5.6159669451799543E-3"/>
                </c:manualLayout>
              </c:layout>
              <c:dLblPos val="outEnd"/>
              <c:showVal val="1"/>
            </c:dLbl>
            <c:dLbl>
              <c:idx val="17"/>
              <c:layout>
                <c:manualLayout>
                  <c:x val="-1.3877324451845685E-3"/>
                  <c:y val="-4.2740031404371444E-2"/>
                </c:manualLayout>
              </c:layout>
              <c:dLblPos val="outEnd"/>
              <c:showVal val="1"/>
            </c:dLbl>
            <c:dLbl>
              <c:idx val="18"/>
              <c:layout>
                <c:manualLayout>
                  <c:x val="1.2948527146023676E-4"/>
                  <c:y val="3.887258284900239E-3"/>
                </c:manualLayout>
              </c:layout>
              <c:dLblPos val="outEnd"/>
              <c:showVal val="1"/>
            </c:dLbl>
            <c:dLbl>
              <c:idx val="19"/>
              <c:layout>
                <c:manualLayout>
                  <c:x val="0"/>
                  <c:y val="4.0541064890648581E-3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'Табл. 1'!$B$7:$B$23</c:f>
              <c:strCache>
                <c:ptCount val="17"/>
                <c:pt idx="0">
                  <c:v>Фроловское</c:v>
                </c:pt>
                <c:pt idx="1">
                  <c:v>Хохловское</c:v>
                </c:pt>
                <c:pt idx="2">
                  <c:v>Савинское</c:v>
                </c:pt>
                <c:pt idx="3">
                  <c:v>Бершетское</c:v>
                </c:pt>
                <c:pt idx="4">
                  <c:v>Пальниковское</c:v>
                </c:pt>
                <c:pt idx="5">
                  <c:v>Заболотское</c:v>
                </c:pt>
                <c:pt idx="6">
                  <c:v>Двуреченское</c:v>
                </c:pt>
                <c:pt idx="7">
                  <c:v>Лобановское</c:v>
                </c:pt>
                <c:pt idx="8">
                  <c:v>Гамовское</c:v>
                </c:pt>
                <c:pt idx="9">
                  <c:v>Култаевское</c:v>
                </c:pt>
                <c:pt idx="10">
                  <c:v>Платошинское</c:v>
                </c:pt>
                <c:pt idx="11">
                  <c:v>Усть-Качкинское</c:v>
                </c:pt>
                <c:pt idx="12">
                  <c:v>Кондратовское</c:v>
                </c:pt>
                <c:pt idx="13">
                  <c:v>Кукуштанское</c:v>
                </c:pt>
                <c:pt idx="14">
                  <c:v>Сылвенское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'Табл. 1'!$L$7:$L$23</c:f>
              <c:numCache>
                <c:formatCode>0.00</c:formatCode>
                <c:ptCount val="17"/>
                <c:pt idx="0">
                  <c:v>140.52221263129877</c:v>
                </c:pt>
                <c:pt idx="1">
                  <c:v>127.30651521935124</c:v>
                </c:pt>
                <c:pt idx="2">
                  <c:v>124.30869268550344</c:v>
                </c:pt>
                <c:pt idx="3">
                  <c:v>121.61467018477639</c:v>
                </c:pt>
                <c:pt idx="4">
                  <c:v>108.80619221208865</c:v>
                </c:pt>
                <c:pt idx="5">
                  <c:v>106.73059062070772</c:v>
                </c:pt>
                <c:pt idx="6">
                  <c:v>104.14356164194993</c:v>
                </c:pt>
                <c:pt idx="7">
                  <c:v>102.85769140291224</c:v>
                </c:pt>
                <c:pt idx="8">
                  <c:v>101.33209461160587</c:v>
                </c:pt>
                <c:pt idx="9">
                  <c:v>100.85229067452892</c:v>
                </c:pt>
                <c:pt idx="10">
                  <c:v>100.09195440944087</c:v>
                </c:pt>
                <c:pt idx="11">
                  <c:v>97.233039550243504</c:v>
                </c:pt>
                <c:pt idx="12">
                  <c:v>96.94454187421681</c:v>
                </c:pt>
                <c:pt idx="13">
                  <c:v>96.410798757930223</c:v>
                </c:pt>
                <c:pt idx="14">
                  <c:v>94.919007705901578</c:v>
                </c:pt>
                <c:pt idx="15">
                  <c:v>93.037709892109461</c:v>
                </c:pt>
                <c:pt idx="16">
                  <c:v>79.114164482876291</c:v>
                </c:pt>
              </c:numCache>
            </c:numRef>
          </c:val>
        </c:ser>
        <c:axId val="92984064"/>
        <c:axId val="92985600"/>
      </c:barChart>
      <c:catAx>
        <c:axId val="92984064"/>
        <c:scaling>
          <c:orientation val="minMax"/>
        </c:scaling>
        <c:axPos val="b"/>
        <c:numFmt formatCode="@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2985600"/>
        <c:crossesAt val="0"/>
        <c:auto val="1"/>
        <c:lblAlgn val="ctr"/>
        <c:lblOffset val="100"/>
      </c:catAx>
      <c:valAx>
        <c:axId val="92985600"/>
        <c:scaling>
          <c:orientation val="minMax"/>
          <c:max val="150"/>
          <c:min val="0"/>
        </c:scaling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процент 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2.0903075083974224E-2"/>
              <c:y val="9.5238197572465003E-2"/>
            </c:manualLayout>
          </c:layout>
          <c:spPr>
            <a:noFill/>
            <a:ln w="25400">
              <a:noFill/>
            </a:ln>
          </c:spPr>
        </c:title>
        <c:numFmt formatCode="0.00" sourceLinked="0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2984064"/>
        <c:crosses val="autoZero"/>
        <c:crossBetween val="between"/>
        <c:majorUnit val="104.32"/>
        <c:minorUnit val="104.32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/>
              <a:t>Исполнение плана 9 месяцев по доходам, от сдачи в аренду имущества                                                                     поселений по состоянию на 01.10.2014 года</a:t>
            </a:r>
          </a:p>
        </c:rich>
      </c:tx>
      <c:layout>
        <c:manualLayout>
          <c:xMode val="edge"/>
          <c:yMode val="edge"/>
          <c:x val="0.29488440088915696"/>
          <c:y val="1.878621846229834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904772617708505"/>
          <c:y val="0.16806602681572355"/>
          <c:w val="0.85714345503868272"/>
          <c:h val="0.54687573233033393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FF0000"/>
            </a:solidFill>
          </c:spPr>
          <c:cat>
            <c:multiLvlStrRef>
              <c:f>'Табл. 11'!$B$7:$B$23</c:f>
            </c:multiLvlStrRef>
          </c:cat>
          <c:val>
            <c:numRef>
              <c:f>'Табл. 11'!$L$7:$L$23</c:f>
            </c:numRef>
          </c:val>
        </c:ser>
        <c:ser>
          <c:idx val="0"/>
          <c:order val="0"/>
          <c:spPr>
            <a:solidFill>
              <a:srgbClr val="0070C0"/>
            </a:solidFill>
          </c:spPr>
          <c:dPt>
            <c:idx val="0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2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3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4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5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6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7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8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9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0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1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spPr>
              <a:solidFill>
                <a:srgbClr val="0070C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4955273447961865E-4"/>
                  <c:y val="6.6263900859363902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2857678504472655E-3"/>
                  <c:y val="5.6744235344652061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7.4776367239809367E-5"/>
                  <c:y val="7.1760092156386958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5.3134962805526063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4.9886045027343767E-17"/>
                  <c:y val="5.3134962805526063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7.0846617074034742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7.0846617074034742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0"/>
                  <c:y val="5.3134962805526063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1.3605442176870743E-3"/>
                  <c:y val="3.1643892547437973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0"/>
                  <c:y val="6.5957084801169285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0"/>
                  <c:y val="2.8533893412101396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0"/>
                  <c:y val="5.5134845657576542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0"/>
                  <c:y val="3.542330853701738E-3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-9.9772090054687497E-17"/>
                  <c:y val="1.7711654268508686E-3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0"/>
                  <c:y val="5.3134962805526063E-3"/>
                </c:manualLayout>
              </c:layout>
              <c:dLblPos val="outEnd"/>
              <c:showVal val="1"/>
            </c:dLbl>
            <c:dLbl>
              <c:idx val="15"/>
              <c:layout>
                <c:manualLayout>
                  <c:x val="0"/>
                  <c:y val="3.1865636880405905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-1.3605442176870743E-3"/>
                  <c:y val="4.3429813037451082E-3"/>
                </c:manualLayout>
              </c:layout>
              <c:dLblPos val="outEnd"/>
              <c:showVal val="1"/>
            </c:dLbl>
            <c:dLbl>
              <c:idx val="17"/>
              <c:dLblPos val="outEnd"/>
              <c:showVal val="1"/>
            </c:dLbl>
            <c:dLbl>
              <c:idx val="18"/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'[Табл. 12 Аренда имущества.xls]Табл. 12'!$B$7:$B$23</c:f>
              <c:strCache>
                <c:ptCount val="17"/>
                <c:pt idx="0">
                  <c:v>Заболотское</c:v>
                </c:pt>
                <c:pt idx="1">
                  <c:v>Хохловское</c:v>
                </c:pt>
                <c:pt idx="2">
                  <c:v>Бершетское</c:v>
                </c:pt>
                <c:pt idx="3">
                  <c:v>Юго-Камское</c:v>
                </c:pt>
                <c:pt idx="4">
                  <c:v>Юговское </c:v>
                </c:pt>
                <c:pt idx="5">
                  <c:v>Фроловское </c:v>
                </c:pt>
                <c:pt idx="6">
                  <c:v>Кондратовское</c:v>
                </c:pt>
                <c:pt idx="7">
                  <c:v>Кукуштанское</c:v>
                </c:pt>
                <c:pt idx="8">
                  <c:v>Платошинское</c:v>
                </c:pt>
                <c:pt idx="9">
                  <c:v>Гамовское</c:v>
                </c:pt>
                <c:pt idx="10">
                  <c:v>Култаевское</c:v>
                </c:pt>
                <c:pt idx="11">
                  <c:v>Савинское</c:v>
                </c:pt>
                <c:pt idx="12">
                  <c:v>Лобановское</c:v>
                </c:pt>
                <c:pt idx="13">
                  <c:v>Двуреченское</c:v>
                </c:pt>
                <c:pt idx="14">
                  <c:v>Сылвенское</c:v>
                </c:pt>
                <c:pt idx="15">
                  <c:v>Усть-Качкинское</c:v>
                </c:pt>
                <c:pt idx="16">
                  <c:v>Пальниковское</c:v>
                </c:pt>
              </c:strCache>
            </c:strRef>
          </c:cat>
          <c:val>
            <c:numRef>
              <c:f>'[Табл. 12 Аренда имущества.xls]Табл. 12'!$L$7:$L$23</c:f>
              <c:numCache>
                <c:formatCode>0.00</c:formatCode>
                <c:ptCount val="17"/>
                <c:pt idx="0">
                  <c:v>120.06666666666669</c:v>
                </c:pt>
                <c:pt idx="1">
                  <c:v>115.62499999999999</c:v>
                </c:pt>
                <c:pt idx="2">
                  <c:v>112.52177648378397</c:v>
                </c:pt>
                <c:pt idx="3">
                  <c:v>104.53438701409652</c:v>
                </c:pt>
                <c:pt idx="4">
                  <c:v>102.60338983050846</c:v>
                </c:pt>
                <c:pt idx="5">
                  <c:v>101.776</c:v>
                </c:pt>
                <c:pt idx="6">
                  <c:v>101.77037037037036</c:v>
                </c:pt>
                <c:pt idx="7">
                  <c:v>97.992857142857119</c:v>
                </c:pt>
                <c:pt idx="8">
                  <c:v>97.897148676171085</c:v>
                </c:pt>
                <c:pt idx="9">
                  <c:v>94.251515151515136</c:v>
                </c:pt>
                <c:pt idx="10">
                  <c:v>88.047377326565126</c:v>
                </c:pt>
                <c:pt idx="11">
                  <c:v>78.923076923076906</c:v>
                </c:pt>
                <c:pt idx="12">
                  <c:v>74.723831595210498</c:v>
                </c:pt>
                <c:pt idx="13">
                  <c:v>63.512737710800138</c:v>
                </c:pt>
                <c:pt idx="14">
                  <c:v>62.332766439909292</c:v>
                </c:pt>
                <c:pt idx="15">
                  <c:v>59.472727272727262</c:v>
                </c:pt>
                <c:pt idx="16">
                  <c:v>0</c:v>
                </c:pt>
              </c:numCache>
            </c:numRef>
          </c:val>
        </c:ser>
        <c:axId val="77595776"/>
        <c:axId val="77601024"/>
      </c:barChart>
      <c:catAx>
        <c:axId val="77595776"/>
        <c:scaling>
          <c:orientation val="minMax"/>
        </c:scaling>
        <c:axPos val="b"/>
        <c:numFmt formatCode="@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7601024"/>
        <c:crosses val="autoZero"/>
        <c:auto val="1"/>
        <c:lblAlgn val="ctr"/>
        <c:lblOffset val="100"/>
      </c:catAx>
      <c:valAx>
        <c:axId val="77601024"/>
        <c:scaling>
          <c:orientation val="minMax"/>
          <c:max val="150"/>
          <c:min val="0"/>
        </c:scaling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процент исполнения плана </a:t>
                </a:r>
              </a:p>
            </c:rich>
          </c:tx>
          <c:layout>
            <c:manualLayout>
              <c:xMode val="edge"/>
              <c:yMode val="edge"/>
              <c:x val="5.4578764176940473E-3"/>
              <c:y val="4.4315891038784305E-2"/>
            </c:manualLayout>
          </c:layout>
          <c:spPr>
            <a:noFill/>
            <a:ln w="25400">
              <a:noFill/>
            </a:ln>
          </c:spPr>
        </c:title>
        <c:numFmt formatCode="0.00" sourceLinked="0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7595776"/>
        <c:crosses val="autoZero"/>
        <c:crossBetween val="between"/>
        <c:majorUnit val="82.51"/>
        <c:minorUnit val="82.51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Исполнение плана 9 месяцев доходов от продажи земельных участков по состоянию на 01.10.2014 года</a:t>
            </a:r>
          </a:p>
        </c:rich>
      </c:tx>
      <c:layout>
        <c:manualLayout>
          <c:xMode val="edge"/>
          <c:yMode val="edge"/>
          <c:x val="0.14094192173346759"/>
          <c:y val="1.8140572466755843E-2"/>
        </c:manualLayout>
      </c:layout>
    </c:title>
    <c:plotArea>
      <c:layout>
        <c:manualLayout>
          <c:layoutTarget val="inner"/>
          <c:xMode val="edge"/>
          <c:yMode val="edge"/>
          <c:x val="7.9266117517648962E-2"/>
          <c:y val="0.16822512761648795"/>
          <c:w val="0.91686889395670867"/>
          <c:h val="0.48659070872845889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FF0000"/>
            </a:solidFill>
          </c:spPr>
          <c:cat>
            <c:multiLvlStrRef>
              <c:f>'табл. 14'!$B$7:$B$23</c:f>
            </c:multiLvlStrRef>
          </c:cat>
          <c:val>
            <c:numRef>
              <c:f>'табл. 14'!$L$7:$L$23</c:f>
            </c:numRef>
          </c:val>
        </c:ser>
        <c:ser>
          <c:idx val="0"/>
          <c:order val="0"/>
          <c:spPr>
            <a:solidFill>
              <a:srgbClr val="FF0000"/>
            </a:solidFill>
          </c:spPr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Pt>
            <c:idx val="7"/>
            <c:spPr>
              <a:solidFill>
                <a:srgbClr val="FF0000"/>
              </a:solidFill>
            </c:spPr>
          </c:dPt>
          <c:dPt>
            <c:idx val="8"/>
            <c:spPr>
              <a:solidFill>
                <a:srgbClr val="FF000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Pt>
            <c:idx val="1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3451708366962617E-3"/>
                  <c:y val="2.1285653469561537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3462300263314555E-4"/>
                  <c:y val="5.8059552900714996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2105478340630911E-3"/>
                  <c:y val="5.9992022070038216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8.514261387824602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6.3856960408684568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6.3856960408684568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6.3856960408684568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0"/>
                  <c:y val="6.3856960408684568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0"/>
                  <c:y val="8.5142613878246027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1.3451708366962617E-3"/>
                  <c:y val="6.3856960408684568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0"/>
                  <c:y val="6.3856960408685357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1.3451708366962617E-3"/>
                  <c:y val="6.3856960408685357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0"/>
                  <c:y val="6.3856960408685357E-3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0"/>
                  <c:y val="8.5142613878246842E-3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1.3451708366961624E-3"/>
                  <c:y val="6.3856960408685357E-3"/>
                </c:manualLayout>
              </c:layout>
              <c:dLblPos val="outEnd"/>
              <c:showVal val="1"/>
            </c:dLbl>
            <c:dLbl>
              <c:idx val="15"/>
              <c:layout>
                <c:manualLayout>
                  <c:x val="0"/>
                  <c:y val="8.5142613878246842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0"/>
                  <c:y val="6.3856960408685357E-3"/>
                </c:manualLayout>
              </c:layout>
              <c:dLblPos val="outEnd"/>
              <c:showVal val="1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</c:dLbls>
          <c:cat>
            <c:strRef>
              <c:f>'[Табл. 13 продажа земли.xls]табл. 13'!$B$7:$B$23</c:f>
              <c:strCache>
                <c:ptCount val="17"/>
                <c:pt idx="0">
                  <c:v>Сылвенское</c:v>
                </c:pt>
                <c:pt idx="1">
                  <c:v>Хохловское</c:v>
                </c:pt>
                <c:pt idx="2">
                  <c:v>Двуреченское</c:v>
                </c:pt>
                <c:pt idx="3">
                  <c:v>Кондратовское</c:v>
                </c:pt>
                <c:pt idx="4">
                  <c:v>Фроловское</c:v>
                </c:pt>
                <c:pt idx="5">
                  <c:v>Гамовское</c:v>
                </c:pt>
                <c:pt idx="6">
                  <c:v>Култаевское</c:v>
                </c:pt>
                <c:pt idx="7">
                  <c:v>Юго-Камское</c:v>
                </c:pt>
                <c:pt idx="8">
                  <c:v>Кукуштанское</c:v>
                </c:pt>
                <c:pt idx="9">
                  <c:v>Усть-Качкинское</c:v>
                </c:pt>
                <c:pt idx="10">
                  <c:v>Юговское</c:v>
                </c:pt>
                <c:pt idx="11">
                  <c:v>Бершетское</c:v>
                </c:pt>
                <c:pt idx="12">
                  <c:v>Заболотское</c:v>
                </c:pt>
                <c:pt idx="13">
                  <c:v>Лобановское</c:v>
                </c:pt>
                <c:pt idx="14">
                  <c:v>Пальниковское</c:v>
                </c:pt>
                <c:pt idx="15">
                  <c:v>Платошинское</c:v>
                </c:pt>
                <c:pt idx="16">
                  <c:v>Савинское</c:v>
                </c:pt>
              </c:strCache>
            </c:strRef>
          </c:cat>
          <c:val>
            <c:numRef>
              <c:f>'[Табл. 13 продажа земли.xls]табл. 13'!$L$7:$L$23</c:f>
              <c:numCache>
                <c:formatCode>#,##0.00</c:formatCode>
                <c:ptCount val="17"/>
                <c:pt idx="0">
                  <c:v>386.47321428571422</c:v>
                </c:pt>
                <c:pt idx="1">
                  <c:v>251.03676470588232</c:v>
                </c:pt>
                <c:pt idx="2">
                  <c:v>127.71383845941793</c:v>
                </c:pt>
                <c:pt idx="3">
                  <c:v>108.67118252821011</c:v>
                </c:pt>
                <c:pt idx="4">
                  <c:v>106.45187713310578</c:v>
                </c:pt>
                <c:pt idx="5">
                  <c:v>98.350877192982423</c:v>
                </c:pt>
                <c:pt idx="6">
                  <c:v>86.554413262943427</c:v>
                </c:pt>
                <c:pt idx="7">
                  <c:v>66.757037037037023</c:v>
                </c:pt>
                <c:pt idx="8">
                  <c:v>63.422500000000014</c:v>
                </c:pt>
                <c:pt idx="9">
                  <c:v>42.439393939393952</c:v>
                </c:pt>
                <c:pt idx="10">
                  <c:v>33.071042500412027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axId val="77464320"/>
        <c:axId val="77730560"/>
      </c:barChart>
      <c:catAx>
        <c:axId val="77464320"/>
        <c:scaling>
          <c:orientation val="minMax"/>
        </c:scaling>
        <c:axPos val="b"/>
        <c:numFmt formatCode="@" sourceLinked="1"/>
        <c:tickLblPos val="nextTo"/>
        <c:txPr>
          <a:bodyPr rot="-360000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730560"/>
        <c:crosses val="autoZero"/>
        <c:auto val="1"/>
        <c:lblAlgn val="ctr"/>
        <c:lblOffset val="100"/>
      </c:catAx>
      <c:valAx>
        <c:axId val="77730560"/>
        <c:scaling>
          <c:orientation val="minMax"/>
          <c:max val="490"/>
          <c:min val="0"/>
        </c:scaling>
        <c:axPos val="l"/>
        <c:majorGridlines/>
        <c:numFmt formatCode="#,##0.00" sourceLinked="1"/>
        <c:majorTickMark val="none"/>
        <c:tickLblPos val="nextTo"/>
        <c:crossAx val="77464320"/>
        <c:crosses val="autoZero"/>
        <c:crossBetween val="between"/>
        <c:majorUnit val="114.96000000000002"/>
        <c:minorUnit val="114.96000000000002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Исполнение  плана 9 месяцев от использования имущества,</a:t>
            </a: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находящегося в собственности поселений </a:t>
            </a:r>
          </a:p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по состоянию на 01.10.2014 года </a:t>
            </a:r>
          </a:p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(социальный найм)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2566538505429301"/>
          <c:y val="1.3872374157748711E-2"/>
        </c:manualLayout>
      </c:layout>
    </c:title>
    <c:plotArea>
      <c:layout>
        <c:manualLayout>
          <c:layoutTarget val="inner"/>
          <c:xMode val="edge"/>
          <c:yMode val="edge"/>
          <c:x val="6.4882112980441414E-2"/>
          <c:y val="0.17956767484469827"/>
          <c:w val="0.91802002628080304"/>
          <c:h val="0.5374557223153289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00B0F0"/>
            </a:solidFill>
          </c:spPr>
          <c:cat>
            <c:multiLvlStrRef>
              <c:f>'Табл. 13'!$B$7:$B$23</c:f>
            </c:multiLvlStrRef>
          </c:cat>
          <c:val>
            <c:numRef>
              <c:f>'Табл. 13'!$L$7:$L$23</c:f>
            </c:numRef>
          </c:val>
        </c:ser>
        <c:ser>
          <c:idx val="0"/>
          <c:order val="0"/>
          <c:spPr>
            <a:solidFill>
              <a:srgbClr val="FF0000"/>
            </a:solidFill>
          </c:spPr>
          <c:dPt>
            <c:idx val="6"/>
            <c:spPr>
              <a:solidFill>
                <a:srgbClr val="FF0000"/>
              </a:solidFill>
            </c:spPr>
          </c:dPt>
          <c:dPt>
            <c:idx val="7"/>
            <c:spPr>
              <a:solidFill>
                <a:srgbClr val="FF0000"/>
              </a:solidFill>
            </c:spPr>
          </c:dPt>
          <c:dPt>
            <c:idx val="8"/>
            <c:spPr>
              <a:solidFill>
                <a:srgbClr val="FF000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Pt>
            <c:idx val="10"/>
            <c:spPr>
              <a:solidFill>
                <a:srgbClr val="FF0000"/>
              </a:solidFill>
            </c:spPr>
          </c:dPt>
          <c:dPt>
            <c:idx val="11"/>
            <c:spPr>
              <a:solidFill>
                <a:srgbClr val="FF0000"/>
              </a:solidFill>
            </c:spPr>
          </c:dPt>
          <c:dPt>
            <c:idx val="12"/>
            <c:spPr>
              <a:solidFill>
                <a:srgbClr val="FF00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dPt>
            <c:idx val="14"/>
            <c:spPr>
              <a:solidFill>
                <a:srgbClr val="FF0000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Pt>
            <c:idx val="16"/>
            <c:spPr>
              <a:solidFill>
                <a:srgbClr val="FF0000"/>
              </a:solidFill>
            </c:spPr>
          </c:dPt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</c:dLbls>
          <c:cat>
            <c:strRef>
              <c:f>'[Табл. 14 Соц найм.xls]Табл. 14'!$B$7:$B$23</c:f>
              <c:strCache>
                <c:ptCount val="17"/>
                <c:pt idx="0">
                  <c:v>Заболотское</c:v>
                </c:pt>
                <c:pt idx="1">
                  <c:v>Лобановское</c:v>
                </c:pt>
                <c:pt idx="2">
                  <c:v>Двуреченское</c:v>
                </c:pt>
                <c:pt idx="3">
                  <c:v>Гамовское</c:v>
                </c:pt>
                <c:pt idx="4">
                  <c:v>Платошинское</c:v>
                </c:pt>
                <c:pt idx="5">
                  <c:v>Бершетское</c:v>
                </c:pt>
                <c:pt idx="6">
                  <c:v>Кондратовское</c:v>
                </c:pt>
                <c:pt idx="7">
                  <c:v>Култаевское</c:v>
                </c:pt>
                <c:pt idx="8">
                  <c:v>Фроловское </c:v>
                </c:pt>
                <c:pt idx="9">
                  <c:v>Усть-Качкинское </c:v>
                </c:pt>
                <c:pt idx="10">
                  <c:v>Сылвенское</c:v>
                </c:pt>
                <c:pt idx="11">
                  <c:v>Савинское</c:v>
                </c:pt>
                <c:pt idx="12">
                  <c:v>Пальниковское</c:v>
                </c:pt>
                <c:pt idx="13">
                  <c:v>Кукуштанское</c:v>
                </c:pt>
                <c:pt idx="14">
                  <c:v>Юго-Камское</c:v>
                </c:pt>
                <c:pt idx="15">
                  <c:v>Юговское</c:v>
                </c:pt>
                <c:pt idx="16">
                  <c:v>Хохловское</c:v>
                </c:pt>
              </c:strCache>
            </c:strRef>
          </c:cat>
          <c:val>
            <c:numRef>
              <c:f>'[Табл. 14 Соц найм.xls]Табл. 14'!$L$7:$L$23</c:f>
              <c:numCache>
                <c:formatCode>0.00</c:formatCode>
                <c:ptCount val="17"/>
                <c:pt idx="0">
                  <c:v>161.95238095238099</c:v>
                </c:pt>
                <c:pt idx="1">
                  <c:v>125.45273631840794</c:v>
                </c:pt>
                <c:pt idx="2">
                  <c:v>104.75029036004646</c:v>
                </c:pt>
                <c:pt idx="3">
                  <c:v>99.128571428571405</c:v>
                </c:pt>
                <c:pt idx="4">
                  <c:v>93.883333333333297</c:v>
                </c:pt>
                <c:pt idx="5">
                  <c:v>88.147877013177151</c:v>
                </c:pt>
                <c:pt idx="6">
                  <c:v>85.194444444444443</c:v>
                </c:pt>
                <c:pt idx="7">
                  <c:v>75</c:v>
                </c:pt>
                <c:pt idx="8">
                  <c:v>67.800000000000011</c:v>
                </c:pt>
                <c:pt idx="9">
                  <c:v>58.953301127214147</c:v>
                </c:pt>
                <c:pt idx="10">
                  <c:v>54.459005376344074</c:v>
                </c:pt>
                <c:pt idx="11">
                  <c:v>48.270967741935486</c:v>
                </c:pt>
                <c:pt idx="12">
                  <c:v>47.133333333333333</c:v>
                </c:pt>
                <c:pt idx="13">
                  <c:v>46.552</c:v>
                </c:pt>
                <c:pt idx="14">
                  <c:v>43.362204724409452</c:v>
                </c:pt>
                <c:pt idx="15">
                  <c:v>36.744928196945523</c:v>
                </c:pt>
                <c:pt idx="16">
                  <c:v>31.575499508679986</c:v>
                </c:pt>
              </c:numCache>
            </c:numRef>
          </c:val>
        </c:ser>
        <c:axId val="84828160"/>
        <c:axId val="84840448"/>
      </c:barChart>
      <c:catAx>
        <c:axId val="84828160"/>
        <c:scaling>
          <c:orientation val="minMax"/>
        </c:scaling>
        <c:axPos val="b"/>
        <c:numFmt formatCode="@" sourceLinked="1"/>
        <c:tickLblPos val="nextTo"/>
        <c:txPr>
          <a:bodyPr rot="-360000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840448"/>
        <c:crosses val="autoZero"/>
        <c:auto val="1"/>
        <c:lblAlgn val="ctr"/>
        <c:lblOffset val="100"/>
      </c:catAx>
      <c:valAx>
        <c:axId val="84840448"/>
        <c:scaling>
          <c:orientation val="minMax"/>
          <c:max val="220"/>
          <c:min val="0"/>
        </c:scaling>
        <c:axPos val="l"/>
        <c:majorGridlines/>
        <c:numFmt formatCode="0.00" sourceLinked="1"/>
        <c:tickLblPos val="nextTo"/>
        <c:crossAx val="84828160"/>
        <c:crosses val="autoZero"/>
        <c:crossBetween val="between"/>
        <c:majorUnit val="64.81"/>
        <c:minorUnit val="64.81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/>
              <a:t>Исполнение плана 9 месяцев по налоговым и неналоговым доходам бюджетов                                                поселений по состоянию на 01.10.2014 года</a:t>
            </a:r>
          </a:p>
        </c:rich>
      </c:tx>
      <c:layout>
        <c:manualLayout>
          <c:xMode val="edge"/>
          <c:yMode val="edge"/>
          <c:x val="0.2781536935408328"/>
          <c:y val="2.340781726608499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1213270058414416E-2"/>
          <c:y val="0.16033766049514081"/>
          <c:w val="0.91049923506448072"/>
          <c:h val="0.61357312535300179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00B0F0"/>
            </a:solidFill>
          </c:spPr>
          <c:cat>
            <c:multiLvlStrRef>
              <c:f>'Таб. 2'!$B$7:$B$23</c:f>
            </c:multiLvlStrRef>
          </c:cat>
          <c:val>
            <c:numRef>
              <c:f>'Таб. 2'!$L$7:$L$23</c:f>
            </c:numRef>
          </c:val>
        </c:ser>
        <c:ser>
          <c:idx val="0"/>
          <c:order val="0"/>
          <c:spPr>
            <a:solidFill>
              <a:srgbClr val="0070C0"/>
            </a:solidFill>
          </c:spPr>
          <c:dPt>
            <c:idx val="8"/>
            <c:spPr>
              <a:solidFill>
                <a:srgbClr val="FF0000"/>
              </a:solidFill>
            </c:spPr>
          </c:dPt>
          <c:dPt>
            <c:idx val="9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1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4577092004913526E-3"/>
                  <c:y val="6.221323685890622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4.5069163651840823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1046598973108166E-7"/>
                  <c:y val="4.2301198836631922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3.889621905369939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7.0808699417623363E-5"/>
                  <c:y val="4.4522948144995406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4.1556359509115418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3.9441015818968599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3.5349116713946135E-5"/>
                  <c:y val="4.3105625310349734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1.4383776522884138E-3"/>
                  <c:y val="5.3923529829041682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7.0756780402449692E-5"/>
                  <c:y val="-1.4093030037911928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0"/>
                  <c:y val="-1.8807232429279674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-1.5091863517060367E-3"/>
                  <c:y val="-7.440653251676874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-1.4169947506561681E-3"/>
                  <c:y val="-1.25997375328084E-2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1.0185067526415994E-16"/>
                  <c:y val="-2.4303878681831436E-2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1.3748906386701662E-3"/>
                  <c:y val="-2.655657626130067E-2"/>
                </c:manualLayout>
              </c:layout>
              <c:dLblPos val="outEnd"/>
              <c:showVal val="1"/>
            </c:dLbl>
            <c:dLbl>
              <c:idx val="15"/>
              <c:layout>
                <c:manualLayout>
                  <c:x val="-1.402918069584737E-3"/>
                  <c:y val="3.1598212385613987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-1.3674584868810602E-3"/>
                  <c:y val="3.9349313930695387E-3"/>
                </c:manualLayout>
              </c:layout>
              <c:dLblPos val="outEnd"/>
              <c:showVal val="1"/>
            </c:dLbl>
            <c:dLbl>
              <c:idx val="17"/>
              <c:layout>
                <c:manualLayout>
                  <c:x val="-1.402918069584737E-3"/>
                  <c:y val="-6.8583397012082371E-3"/>
                </c:manualLayout>
              </c:layout>
              <c:dLblPos val="outEnd"/>
              <c:showVal val="1"/>
            </c:dLbl>
            <c:dLbl>
              <c:idx val="18"/>
              <c:layout>
                <c:manualLayout>
                  <c:x val="3.5459582703677221E-5"/>
                  <c:y val="-1.2935091974262711E-3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'[Табл. 1,2,3 Собственные доходы.xls]Таб. 2'!$B$7:$B$23</c:f>
              <c:strCache>
                <c:ptCount val="17"/>
                <c:pt idx="0">
                  <c:v>Хохловское </c:v>
                </c:pt>
                <c:pt idx="1">
                  <c:v>Фроловское</c:v>
                </c:pt>
                <c:pt idx="2">
                  <c:v>Бершетское</c:v>
                </c:pt>
                <c:pt idx="3">
                  <c:v>Савинское</c:v>
                </c:pt>
                <c:pt idx="4">
                  <c:v>Заболотское</c:v>
                </c:pt>
                <c:pt idx="5">
                  <c:v>Пальниковское</c:v>
                </c:pt>
                <c:pt idx="6">
                  <c:v>Лобановское</c:v>
                </c:pt>
                <c:pt idx="7">
                  <c:v>Двуреченское</c:v>
                </c:pt>
                <c:pt idx="8">
                  <c:v>Култаевское</c:v>
                </c:pt>
                <c:pt idx="9">
                  <c:v>Гамовское</c:v>
                </c:pt>
                <c:pt idx="10">
                  <c:v>Платошинское</c:v>
                </c:pt>
                <c:pt idx="11">
                  <c:v>Кондратовское</c:v>
                </c:pt>
                <c:pt idx="12">
                  <c:v>Усть-Качкинское</c:v>
                </c:pt>
                <c:pt idx="13">
                  <c:v>Сылвенское</c:v>
                </c:pt>
                <c:pt idx="14">
                  <c:v>Кукуштанское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'[Табл. 1,2,3 Собственные доходы.xls]Таб. 2'!$L$7:$L$23</c:f>
              <c:numCache>
                <c:formatCode>0.00</c:formatCode>
                <c:ptCount val="17"/>
                <c:pt idx="0">
                  <c:v>148.71971076405907</c:v>
                </c:pt>
                <c:pt idx="1">
                  <c:v>145.42368719739682</c:v>
                </c:pt>
                <c:pt idx="2">
                  <c:v>142.35969577968879</c:v>
                </c:pt>
                <c:pt idx="3">
                  <c:v>129.28133653441924</c:v>
                </c:pt>
                <c:pt idx="4">
                  <c:v>113.08207404366676</c:v>
                </c:pt>
                <c:pt idx="5">
                  <c:v>110.83663522563904</c:v>
                </c:pt>
                <c:pt idx="6">
                  <c:v>107.4234901072642</c:v>
                </c:pt>
                <c:pt idx="7">
                  <c:v>104.85993033937274</c:v>
                </c:pt>
                <c:pt idx="8">
                  <c:v>101.34902075705941</c:v>
                </c:pt>
                <c:pt idx="9">
                  <c:v>100.85623420044034</c:v>
                </c:pt>
                <c:pt idx="10">
                  <c:v>100.43333368542245</c:v>
                </c:pt>
                <c:pt idx="11">
                  <c:v>96.913197139897946</c:v>
                </c:pt>
                <c:pt idx="12">
                  <c:v>95.658250391859013</c:v>
                </c:pt>
                <c:pt idx="13">
                  <c:v>90.983486435286139</c:v>
                </c:pt>
                <c:pt idx="14">
                  <c:v>90.601213805116529</c:v>
                </c:pt>
                <c:pt idx="15">
                  <c:v>78.865029509840426</c:v>
                </c:pt>
                <c:pt idx="16">
                  <c:v>71.636710664869582</c:v>
                </c:pt>
              </c:numCache>
            </c:numRef>
          </c:val>
        </c:ser>
        <c:axId val="110539520"/>
        <c:axId val="110541056"/>
      </c:barChart>
      <c:catAx>
        <c:axId val="110539520"/>
        <c:scaling>
          <c:orientation val="minMax"/>
        </c:scaling>
        <c:axPos val="b"/>
        <c:numFmt formatCode="@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0541056"/>
        <c:crosses val="autoZero"/>
        <c:auto val="1"/>
        <c:lblAlgn val="ctr"/>
        <c:lblOffset val="100"/>
      </c:catAx>
      <c:valAx>
        <c:axId val="110541056"/>
        <c:scaling>
          <c:orientation val="minMax"/>
          <c:max val="200"/>
          <c:min val="0"/>
        </c:scaling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процент исполнения  плана </a:t>
                </a:r>
              </a:p>
            </c:rich>
          </c:tx>
          <c:layout>
            <c:manualLayout>
              <c:xMode val="edge"/>
              <c:yMode val="edge"/>
              <c:x val="8.0148598849386268E-3"/>
              <c:y val="3.4036319784351295E-2"/>
            </c:manualLayout>
          </c:layout>
          <c:spPr>
            <a:noFill/>
            <a:ln w="25400">
              <a:noFill/>
            </a:ln>
          </c:spPr>
        </c:title>
        <c:numFmt formatCode="0.00" sourceLinked="0"/>
        <c:maj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0539520"/>
        <c:crosses val="autoZero"/>
        <c:crossBetween val="between"/>
        <c:majorUnit val="101.85"/>
        <c:minorUnit val="101.85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800" b="1" i="0" strike="noStrike">
                <a:solidFill>
                  <a:srgbClr val="000000"/>
                </a:solidFill>
                <a:latin typeface="Calibri"/>
                <a:cs typeface="Calibri"/>
              </a:rPr>
              <a:t>Доходы бюджетов поселений на 1 жителя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800" b="1" i="0" strike="noStrike">
                <a:solidFill>
                  <a:srgbClr val="000000"/>
                </a:solidFill>
                <a:latin typeface="Calibri"/>
                <a:cs typeface="Calibri"/>
              </a:rPr>
              <a:t>по состоянию на 01.10.2014 год</a:t>
            </a:r>
          </a:p>
        </c:rich>
      </c:tx>
      <c:layout>
        <c:manualLayout>
          <c:xMode val="edge"/>
          <c:yMode val="edge"/>
          <c:x val="0.26623175853018349"/>
          <c:y val="4.700866107512313E-2"/>
        </c:manualLayout>
      </c:layout>
    </c:title>
    <c:plotArea>
      <c:layout>
        <c:manualLayout>
          <c:layoutTarget val="inner"/>
          <c:xMode val="edge"/>
          <c:yMode val="edge"/>
          <c:x val="8.778933132435221E-2"/>
          <c:y val="0.19183205992697225"/>
          <c:w val="0.9066243671314923"/>
          <c:h val="0.57054567500860798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FF0000"/>
            </a:solidFill>
          </c:spPr>
          <c:cat>
            <c:multiLvlStrRef>
              <c:f>'Таб 3'!$B$7:$B$23</c:f>
            </c:multiLvlStrRef>
          </c:cat>
          <c:val>
            <c:numRef>
              <c:f>'Таб 3'!$E$7:$E$23</c:f>
            </c:numRef>
          </c:val>
        </c:ser>
        <c:ser>
          <c:idx val="0"/>
          <c:order val="0"/>
          <c:spPr>
            <a:solidFill>
              <a:srgbClr val="FF0000"/>
            </a:solidFill>
          </c:spPr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Pt>
            <c:idx val="3"/>
            <c:spPr>
              <a:solidFill>
                <a:srgbClr val="0070C0"/>
              </a:solidFill>
            </c:spPr>
          </c:dPt>
          <c:dPt>
            <c:idx val="4"/>
            <c:spPr>
              <a:solidFill>
                <a:srgbClr val="0070C0"/>
              </a:solidFill>
            </c:spPr>
          </c:dPt>
          <c:dPt>
            <c:idx val="5"/>
            <c:spPr>
              <a:solidFill>
                <a:srgbClr val="0070C0"/>
              </a:solidFill>
            </c:spPr>
          </c:dPt>
          <c:dPt>
            <c:idx val="6"/>
            <c:spPr>
              <a:solidFill>
                <a:srgbClr val="0070C0"/>
              </a:solidFill>
            </c:spPr>
          </c:dPt>
          <c:dPt>
            <c:idx val="7"/>
            <c:spPr>
              <a:solidFill>
                <a:srgbClr val="FF0000"/>
              </a:solidFill>
            </c:spPr>
          </c:dPt>
          <c:dPt>
            <c:idx val="8"/>
            <c:spPr>
              <a:solidFill>
                <a:srgbClr val="FF000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Pt>
            <c:idx val="10"/>
            <c:spPr>
              <a:solidFill>
                <a:srgbClr val="FF0000"/>
              </a:solidFill>
            </c:spPr>
          </c:dPt>
          <c:dPt>
            <c:idx val="11"/>
            <c:spPr>
              <a:solidFill>
                <a:srgbClr val="FF0000"/>
              </a:solidFill>
            </c:spPr>
          </c:dPt>
          <c:dPt>
            <c:idx val="12"/>
            <c:spPr>
              <a:solidFill>
                <a:srgbClr val="FF00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dPt>
            <c:idx val="14"/>
            <c:spPr>
              <a:solidFill>
                <a:srgbClr val="FF0000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Pt>
            <c:idx val="16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1.3123359580052508E-7"/>
                  <c:y val="4.897220311607091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6.51890482398957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6666666666666676E-3"/>
                  <c:y val="2.1729682746631888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6.5189048239895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6.51890482398957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8.6918730986527554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6.51890482398957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6.1110405158496094E-17"/>
                  <c:y val="6.51890482398957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0"/>
                  <c:y val="6.51890482398957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1.6666666666666676E-3"/>
                  <c:y val="6.6275532377227274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0"/>
                  <c:y val="8.8728967549199841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0"/>
                  <c:y val="6.7724748226549924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0"/>
                  <c:y val="6.4102564102564118E-3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0"/>
                  <c:y val="6.51890482398957E-3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0"/>
                  <c:y val="6.1881188118811884E-3"/>
                </c:manualLayout>
              </c:layout>
              <c:dLblPos val="outEnd"/>
              <c:showVal val="1"/>
            </c:dLbl>
            <c:dLbl>
              <c:idx val="15"/>
              <c:layout>
                <c:manualLayout>
                  <c:x val="1.6666666666666676E-3"/>
                  <c:y val="6.5189048239894885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0"/>
                  <c:y val="6.51890482398957E-3"/>
                </c:manualLayout>
              </c:layout>
              <c:dLblPos val="outEnd"/>
              <c:showVal val="1"/>
            </c:dLbl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'[Табл. 1,2,3 Собственные доходы.xls]Таб 3'!$B$7:$B$23</c:f>
              <c:strCache>
                <c:ptCount val="17"/>
                <c:pt idx="0">
                  <c:v>Савинское</c:v>
                </c:pt>
                <c:pt idx="1">
                  <c:v>Хохловское</c:v>
                </c:pt>
                <c:pt idx="2">
                  <c:v>Пальниковское</c:v>
                </c:pt>
                <c:pt idx="3">
                  <c:v>Платошинское</c:v>
                </c:pt>
                <c:pt idx="4">
                  <c:v>Фроловское</c:v>
                </c:pt>
                <c:pt idx="5">
                  <c:v>Лобановское</c:v>
                </c:pt>
                <c:pt idx="6">
                  <c:v>Усть-Качкинское</c:v>
                </c:pt>
                <c:pt idx="7">
                  <c:v>Култаевское</c:v>
                </c:pt>
                <c:pt idx="8">
                  <c:v>Двуреченское</c:v>
                </c:pt>
                <c:pt idx="9">
                  <c:v>Бершетское</c:v>
                </c:pt>
                <c:pt idx="10">
                  <c:v>Сылвенское</c:v>
                </c:pt>
                <c:pt idx="11">
                  <c:v>Юго-Камское</c:v>
                </c:pt>
                <c:pt idx="12">
                  <c:v>Гамовское</c:v>
                </c:pt>
                <c:pt idx="13">
                  <c:v>Кондратовское</c:v>
                </c:pt>
                <c:pt idx="14">
                  <c:v>Юговское</c:v>
                </c:pt>
                <c:pt idx="15">
                  <c:v>Кукуштанское</c:v>
                </c:pt>
                <c:pt idx="16">
                  <c:v>Заболотское</c:v>
                </c:pt>
              </c:strCache>
            </c:strRef>
          </c:cat>
          <c:val>
            <c:numRef>
              <c:f>'[Табл. 1,2,3 Собственные доходы.xls]Таб 3'!$E$7:$E$23</c:f>
              <c:numCache>
                <c:formatCode>0.00</c:formatCode>
                <c:ptCount val="17"/>
                <c:pt idx="0">
                  <c:v>10.218688500296384</c:v>
                </c:pt>
                <c:pt idx="1">
                  <c:v>7.8924714828897349</c:v>
                </c:pt>
                <c:pt idx="2">
                  <c:v>7.6025251256281399</c:v>
                </c:pt>
                <c:pt idx="3">
                  <c:v>7.1477430972388953</c:v>
                </c:pt>
                <c:pt idx="4">
                  <c:v>6.0909074327405381</c:v>
                </c:pt>
                <c:pt idx="5">
                  <c:v>5.5905020742474205</c:v>
                </c:pt>
                <c:pt idx="6">
                  <c:v>4.7944307014571335</c:v>
                </c:pt>
                <c:pt idx="7">
                  <c:v>4.3763041708133539</c:v>
                </c:pt>
                <c:pt idx="8">
                  <c:v>4.1497668837847117</c:v>
                </c:pt>
                <c:pt idx="9">
                  <c:v>4.083575418994414</c:v>
                </c:pt>
                <c:pt idx="10">
                  <c:v>4.0173329425556856</c:v>
                </c:pt>
                <c:pt idx="11">
                  <c:v>3.991640365002683</c:v>
                </c:pt>
                <c:pt idx="12">
                  <c:v>3.7056867949568679</c:v>
                </c:pt>
                <c:pt idx="13">
                  <c:v>3.6611602055114436</c:v>
                </c:pt>
                <c:pt idx="14">
                  <c:v>3.4612112676056346</c:v>
                </c:pt>
                <c:pt idx="15">
                  <c:v>3.2872019650655027</c:v>
                </c:pt>
                <c:pt idx="16">
                  <c:v>2.6285502577319599</c:v>
                </c:pt>
              </c:numCache>
            </c:numRef>
          </c:val>
        </c:ser>
        <c:axId val="74594560"/>
        <c:axId val="74613504"/>
      </c:barChart>
      <c:catAx>
        <c:axId val="74594560"/>
        <c:scaling>
          <c:orientation val="minMax"/>
        </c:scaling>
        <c:axPos val="b"/>
        <c:numFmt formatCode="@" sourceLinked="1"/>
        <c:tickLblPos val="nextTo"/>
        <c:txPr>
          <a:bodyPr rot="-27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4613504"/>
        <c:crosses val="autoZero"/>
        <c:auto val="1"/>
        <c:lblAlgn val="ctr"/>
        <c:lblOffset val="100"/>
      </c:catAx>
      <c:valAx>
        <c:axId val="74613504"/>
        <c:scaling>
          <c:orientation val="minMax"/>
          <c:max val="10.220000000000001"/>
          <c:min val="0"/>
        </c:scaling>
        <c:axPos val="l"/>
        <c:majorGridlines/>
        <c:title>
          <c:tx>
            <c:rich>
              <a:bodyPr rot="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тыс. руб.
</a:t>
                </a:r>
              </a:p>
            </c:rich>
          </c:tx>
          <c:layout>
            <c:manualLayout>
              <c:xMode val="edge"/>
              <c:yMode val="edge"/>
              <c:x val="6.5643044619422572E-4"/>
              <c:y val="7.6499433659449709E-2"/>
            </c:manualLayout>
          </c:layout>
        </c:title>
        <c:numFmt formatCode="0.0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4594560"/>
        <c:crosses val="autoZero"/>
        <c:crossBetween val="between"/>
        <c:majorUnit val="4.76"/>
        <c:minorUnit val="4.76"/>
      </c:valAx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/>
              <a:t>Исполнение плана 9 месяцев по налогу на доходы физических лиц бюджетов поселений                                                             по состоянию на 01.10.2014 года</a:t>
            </a:r>
          </a:p>
        </c:rich>
      </c:tx>
      <c:layout>
        <c:manualLayout>
          <c:xMode val="edge"/>
          <c:yMode val="edge"/>
          <c:x val="0.2535150546608953"/>
          <c:y val="3.181386110519969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2243231818701382"/>
          <c:y val="0.16252266439668012"/>
          <c:w val="0.86195614734226578"/>
          <c:h val="0.61729786754184379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00B0F0"/>
            </a:solidFill>
          </c:spPr>
          <c:cat>
            <c:multiLvlStrRef>
              <c:f>'таб 6'!$B$7:$B$23</c:f>
            </c:multiLvlStrRef>
          </c:cat>
          <c:val>
            <c:numRef>
              <c:f>'таб 6'!$L$7:$L$23</c:f>
            </c:numRef>
          </c:val>
        </c:ser>
        <c:ser>
          <c:idx val="0"/>
          <c:order val="0"/>
          <c:spPr>
            <a:solidFill>
              <a:srgbClr val="0070C0"/>
            </a:solidFill>
          </c:spPr>
          <c:dPt>
            <c:idx val="0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2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3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4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5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6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7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8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9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0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3"/>
            <c:spPr>
              <a:solidFill>
                <a:srgbClr val="FF0000"/>
              </a:solidFill>
            </c:spPr>
          </c:dPt>
          <c:dPt>
            <c:idx val="14"/>
            <c:spPr>
              <a:solidFill>
                <a:srgbClr val="FF0000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Pt>
            <c:idx val="16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0"/>
                  <c:y val="5.4054054054054083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5.8230190412722688E-5"/>
                  <c:y val="3.8398240760445486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408307938500293E-3"/>
                  <c:y val="5.5630275945236602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5.5630275945236602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5.6416258778463485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1.4084157721862423E-3"/>
                  <c:y val="3.3672412570050709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1.3694878115584779E-3"/>
                  <c:y val="5.6417677520039771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0"/>
                  <c:y val="4.7852734624388204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0"/>
                  <c:y val="-2.0307866922040152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1.3500777480875703E-3"/>
                  <c:y val="-8.5280556146697945E-4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1.3694878115584779E-3"/>
                  <c:y val="-2.1641484003688729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0"/>
                  <c:y val="-2.9850322763708605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-1.4277180019712007E-3"/>
                  <c:y val="3.2097609420444089E-3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-1.0783368594948646E-7"/>
                  <c:y val="-9.934028516705687E-4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-1.3694878115584779E-3"/>
                  <c:y val="-2.324891820954814E-3"/>
                </c:manualLayout>
              </c:layout>
              <c:dLblPos val="outEnd"/>
              <c:showVal val="1"/>
            </c:dLbl>
            <c:dLbl>
              <c:idx val="15"/>
              <c:layout>
                <c:manualLayout>
                  <c:x val="-1.408307938500293E-3"/>
                  <c:y val="5.7730013478044994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-1.3888978750293847E-3"/>
                  <c:y val="5.6417677520039771E-3"/>
                </c:manualLayout>
              </c:layout>
              <c:dLblPos val="outEnd"/>
              <c:showVal val="1"/>
            </c:dLbl>
            <c:dLbl>
              <c:idx val="17"/>
              <c:layout>
                <c:manualLayout>
                  <c:x val="-2.738975623116955E-3"/>
                  <c:y val="-2.3265801234305172E-2"/>
                </c:manualLayout>
              </c:layout>
              <c:dLblPos val="outEnd"/>
              <c:showVal val="1"/>
            </c:dLbl>
            <c:dLbl>
              <c:idx val="18"/>
              <c:layout>
                <c:manualLayout>
                  <c:x val="-1.3694878115584779E-3"/>
                  <c:y val="1.0968432999929062E-2"/>
                </c:manualLayout>
              </c:layout>
              <c:dLblPos val="outEnd"/>
              <c:showVal val="1"/>
            </c:dLbl>
            <c:dLbl>
              <c:idx val="19"/>
              <c:layout>
                <c:manualLayout>
                  <c:x val="-1.3112576211457556E-3"/>
                  <c:y val="3.8399659502021712E-3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'[Табл. 6 НДФЛ.xls]таб 6'!$B$7:$B$23</c:f>
              <c:strCache>
                <c:ptCount val="17"/>
                <c:pt idx="0">
                  <c:v>Заболотское</c:v>
                </c:pt>
                <c:pt idx="1">
                  <c:v>Юго-Камское</c:v>
                </c:pt>
                <c:pt idx="2">
                  <c:v>Юговское</c:v>
                </c:pt>
                <c:pt idx="3">
                  <c:v>Лобановское</c:v>
                </c:pt>
                <c:pt idx="4">
                  <c:v>Гамовское</c:v>
                </c:pt>
                <c:pt idx="5">
                  <c:v>Пальниковское</c:v>
                </c:pt>
                <c:pt idx="6">
                  <c:v>Усть-Качкинское</c:v>
                </c:pt>
                <c:pt idx="7">
                  <c:v>Фроловское</c:v>
                </c:pt>
                <c:pt idx="8">
                  <c:v>Двуреченское</c:v>
                </c:pt>
                <c:pt idx="9">
                  <c:v>Кукуштанское</c:v>
                </c:pt>
                <c:pt idx="10">
                  <c:v>Платошинское</c:v>
                </c:pt>
                <c:pt idx="11">
                  <c:v>Сылвенское</c:v>
                </c:pt>
                <c:pt idx="12">
                  <c:v>Култаевское</c:v>
                </c:pt>
                <c:pt idx="13">
                  <c:v>Савинское</c:v>
                </c:pt>
                <c:pt idx="14">
                  <c:v>Бершетское</c:v>
                </c:pt>
                <c:pt idx="15">
                  <c:v>Кондратовское</c:v>
                </c:pt>
                <c:pt idx="16">
                  <c:v>Хохловское</c:v>
                </c:pt>
              </c:strCache>
            </c:strRef>
          </c:cat>
          <c:val>
            <c:numRef>
              <c:f>'[Табл. 6 НДФЛ.xls]таб 6'!$L$7:$L$23</c:f>
              <c:numCache>
                <c:formatCode>0.00</c:formatCode>
                <c:ptCount val="17"/>
                <c:pt idx="0">
                  <c:v>147.43961352656999</c:v>
                </c:pt>
                <c:pt idx="1">
                  <c:v>117.31732704184307</c:v>
                </c:pt>
                <c:pt idx="2">
                  <c:v>110.17858285860588</c:v>
                </c:pt>
                <c:pt idx="3">
                  <c:v>106.41627728159936</c:v>
                </c:pt>
                <c:pt idx="4">
                  <c:v>106.30057937427577</c:v>
                </c:pt>
                <c:pt idx="5">
                  <c:v>105.95106382978726</c:v>
                </c:pt>
                <c:pt idx="6">
                  <c:v>105.69632738719831</c:v>
                </c:pt>
                <c:pt idx="7">
                  <c:v>104.465</c:v>
                </c:pt>
                <c:pt idx="8">
                  <c:v>100.2386292384122</c:v>
                </c:pt>
                <c:pt idx="9">
                  <c:v>100.15226939970718</c:v>
                </c:pt>
                <c:pt idx="10">
                  <c:v>100.05610589988602</c:v>
                </c:pt>
                <c:pt idx="11">
                  <c:v>99.895910989830227</c:v>
                </c:pt>
                <c:pt idx="12">
                  <c:v>99.639380539215509</c:v>
                </c:pt>
                <c:pt idx="13">
                  <c:v>97.776622765757295</c:v>
                </c:pt>
                <c:pt idx="14">
                  <c:v>94.63125277941154</c:v>
                </c:pt>
                <c:pt idx="15">
                  <c:v>86.601034241655555</c:v>
                </c:pt>
                <c:pt idx="16">
                  <c:v>64.791833466773426</c:v>
                </c:pt>
              </c:numCache>
            </c:numRef>
          </c:val>
        </c:ser>
        <c:axId val="85271680"/>
        <c:axId val="85313408"/>
      </c:barChart>
      <c:catAx>
        <c:axId val="85271680"/>
        <c:scaling>
          <c:orientation val="minMax"/>
        </c:scaling>
        <c:axPos val="b"/>
        <c:numFmt formatCode="@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5313408"/>
        <c:crosses val="autoZero"/>
        <c:auto val="1"/>
        <c:lblAlgn val="ctr"/>
        <c:lblOffset val="100"/>
      </c:catAx>
      <c:valAx>
        <c:axId val="85313408"/>
        <c:scaling>
          <c:orientation val="minMax"/>
          <c:max val="130"/>
          <c:min val="0"/>
        </c:scaling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процент 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1095654949458354E-2"/>
              <c:y val="6.5527133432645268E-2"/>
            </c:manualLayout>
          </c:layout>
          <c:spPr>
            <a:noFill/>
            <a:ln w="25400">
              <a:noFill/>
            </a:ln>
          </c:spPr>
        </c:title>
        <c:numFmt formatCode="0.00" sourceLinked="0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5271680"/>
        <c:crosses val="autoZero"/>
        <c:crossBetween val="between"/>
        <c:majorUnit val="99.27"/>
        <c:minorUnit val="99.27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/>
              <a:t>Исполнение плана 9 месяцев по единому налогу на вмененный доход в разрезе                                                              поселений по состоянию на 01.10.2014 года</a:t>
            </a:r>
          </a:p>
        </c:rich>
      </c:tx>
      <c:layout>
        <c:manualLayout>
          <c:xMode val="edge"/>
          <c:yMode val="edge"/>
          <c:x val="0.27672934145196576"/>
          <c:y val="9.8409298507290185E-3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164660823893396"/>
          <c:y val="0.16629962654266761"/>
          <c:w val="0.88192788378668652"/>
          <c:h val="0.58553626556592275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FF0000"/>
            </a:solidFill>
          </c:spPr>
          <c:cat>
            <c:multiLvlStrRef>
              <c:f>'Табл. 12'!$B$7:$B$23</c:f>
            </c:multiLvlStrRef>
          </c:cat>
          <c:val>
            <c:numRef>
              <c:f>'Табл. 12'!$L$7:$L$23</c:f>
            </c:numRef>
          </c:val>
        </c:ser>
        <c:ser>
          <c:idx val="0"/>
          <c:order val="0"/>
          <c:spPr>
            <a:solidFill>
              <a:srgbClr val="FF0000"/>
            </a:solidFill>
          </c:spPr>
          <c:dPt>
            <c:idx val="0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2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3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4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5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6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7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8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9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1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4123686346435621E-3"/>
                  <c:y val="7.6218102142518711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3386880856760383E-3"/>
                  <c:y val="5.5066079295154188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3386708273556238E-3"/>
                  <c:y val="3.6710719530102798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1.2482475835098935E-3"/>
                  <c:y val="3.182270167770879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1.8353914461132555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1.3993842709207958E-3"/>
                  <c:y val="-1.4453039188444954E-7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1.8353914461132891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3386708273556492E-3"/>
                  <c:y val="3.3651104162167436E-17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0"/>
                  <c:y val="3.3651104162167436E-17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1.3386880856760383E-3"/>
                  <c:y val="-5.5066079295154188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1.3386708273556492E-3"/>
                  <c:y val="-3.6710719530102798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-1.3386880856760383E-3"/>
                  <c:y val="-1.1013215859030839E-2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-1.3386708273556492E-3"/>
                  <c:y val="-1.2848896365927861E-2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-1.338781015093414E-3"/>
                  <c:y val="-1.4684287812041116E-2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-1.3386708273556492E-3"/>
                  <c:y val="5.5066079295154188E-3"/>
                </c:manualLayout>
              </c:layout>
              <c:dLblPos val="outEnd"/>
              <c:showVal val="1"/>
            </c:dLbl>
            <c:dLbl>
              <c:idx val="15"/>
              <c:layout>
                <c:manualLayout>
                  <c:x val="0"/>
                  <c:y val="3.6710719530102798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0"/>
                  <c:y val="7.3421439060205596E-3"/>
                </c:manualLayout>
              </c:layout>
              <c:dLblPos val="outEnd"/>
              <c:showVal val="1"/>
            </c:dLbl>
            <c:dLbl>
              <c:idx val="17"/>
              <c:layout>
                <c:manualLayout>
                  <c:x val="0"/>
                  <c:y val="7.3421439060205596E-3"/>
                </c:manualLayout>
              </c:layout>
              <c:dLblPos val="outEnd"/>
              <c:showVal val="1"/>
            </c:dLbl>
            <c:dLbl>
              <c:idx val="18"/>
              <c:layout>
                <c:manualLayout>
                  <c:x val="0"/>
                  <c:y val="1.8355359765051403E-3"/>
                </c:manualLayout>
              </c:layout>
              <c:dLblPos val="outEnd"/>
              <c:showVal val="1"/>
            </c:dLbl>
            <c:dLbl>
              <c:idx val="19"/>
              <c:layout>
                <c:manualLayout>
                  <c:x val="-1.3386880856760383E-3"/>
                  <c:y val="-1.0508804791471555E-3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'[Табл. 7 ЕНВД.xls]Табл. 7'!$B$7:$B$23</c:f>
              <c:strCache>
                <c:ptCount val="17"/>
                <c:pt idx="0">
                  <c:v>Бершетское</c:v>
                </c:pt>
                <c:pt idx="1">
                  <c:v>Хохловское</c:v>
                </c:pt>
                <c:pt idx="2">
                  <c:v>Гамовское</c:v>
                </c:pt>
                <c:pt idx="3">
                  <c:v>Юго-Камское</c:v>
                </c:pt>
                <c:pt idx="4">
                  <c:v>Лобановское</c:v>
                </c:pt>
                <c:pt idx="5">
                  <c:v>Кукуштанское</c:v>
                </c:pt>
                <c:pt idx="6">
                  <c:v>Фроловское</c:v>
                </c:pt>
                <c:pt idx="7">
                  <c:v>Кондратовское</c:v>
                </c:pt>
                <c:pt idx="8">
                  <c:v>Савинское</c:v>
                </c:pt>
                <c:pt idx="9">
                  <c:v>Платошинское</c:v>
                </c:pt>
                <c:pt idx="10">
                  <c:v>Двуреченское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Култаевское</c:v>
                </c:pt>
                <c:pt idx="14">
                  <c:v>Юговское</c:v>
                </c:pt>
                <c:pt idx="15">
                  <c:v>Пальниковское</c:v>
                </c:pt>
                <c:pt idx="16">
                  <c:v>Заболотское</c:v>
                </c:pt>
              </c:strCache>
            </c:strRef>
          </c:cat>
          <c:val>
            <c:numRef>
              <c:f>'[Табл. 7 ЕНВД.xls]Табл. 7'!$L$7:$L$23</c:f>
              <c:numCache>
                <c:formatCode>0.00</c:formatCode>
                <c:ptCount val="17"/>
                <c:pt idx="0">
                  <c:v>158.69952087611222</c:v>
                </c:pt>
                <c:pt idx="1">
                  <c:v>134.72899728997291</c:v>
                </c:pt>
                <c:pt idx="2">
                  <c:v>128.64545454545453</c:v>
                </c:pt>
                <c:pt idx="3">
                  <c:v>112.75449101796406</c:v>
                </c:pt>
                <c:pt idx="4">
                  <c:v>110.26902260426618</c:v>
                </c:pt>
                <c:pt idx="5">
                  <c:v>105.94883040935676</c:v>
                </c:pt>
                <c:pt idx="6">
                  <c:v>102.03650793650792</c:v>
                </c:pt>
                <c:pt idx="7">
                  <c:v>101.82307959680222</c:v>
                </c:pt>
                <c:pt idx="8">
                  <c:v>101.22535947712417</c:v>
                </c:pt>
                <c:pt idx="9">
                  <c:v>100.5699715014249</c:v>
                </c:pt>
                <c:pt idx="10">
                  <c:v>100.3086816720257</c:v>
                </c:pt>
                <c:pt idx="11">
                  <c:v>98.967362225789202</c:v>
                </c:pt>
                <c:pt idx="12">
                  <c:v>98.487671232876707</c:v>
                </c:pt>
                <c:pt idx="13">
                  <c:v>95.21900302409523</c:v>
                </c:pt>
                <c:pt idx="14">
                  <c:v>83.653350515463885</c:v>
                </c:pt>
                <c:pt idx="15">
                  <c:v>76.172839506172807</c:v>
                </c:pt>
                <c:pt idx="16">
                  <c:v>70.074626865671647</c:v>
                </c:pt>
              </c:numCache>
            </c:numRef>
          </c:val>
        </c:ser>
        <c:axId val="44070016"/>
        <c:axId val="44071552"/>
      </c:barChart>
      <c:catAx>
        <c:axId val="44070016"/>
        <c:scaling>
          <c:orientation val="minMax"/>
        </c:scaling>
        <c:axPos val="b"/>
        <c:numFmt formatCode="@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4071552"/>
        <c:crosses val="autoZero"/>
        <c:auto val="1"/>
        <c:lblAlgn val="ctr"/>
        <c:lblOffset val="100"/>
      </c:catAx>
      <c:valAx>
        <c:axId val="44071552"/>
        <c:scaling>
          <c:orientation val="minMax"/>
          <c:max val="140"/>
          <c:min val="0"/>
        </c:scaling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процент исполнения 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3.2626589182649406E-4"/>
              <c:y val="2.2437620682877218E-2"/>
            </c:manualLayout>
          </c:layout>
          <c:spPr>
            <a:noFill/>
            <a:ln w="25400">
              <a:noFill/>
            </a:ln>
          </c:spPr>
        </c:title>
        <c:numFmt formatCode="0.00" sourceLinked="0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4070016"/>
        <c:crosses val="autoZero"/>
        <c:crossBetween val="between"/>
        <c:majorUnit val="103.04"/>
        <c:minorUnit val="103.04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/>
              <a:t>Исполнение плана 9 месяцев по налогу на имущество физических  лиц 
бюджетов поселений по состоянию на 01.10.2014 года</a:t>
            </a:r>
          </a:p>
        </c:rich>
      </c:tx>
      <c:layout>
        <c:manualLayout>
          <c:xMode val="edge"/>
          <c:yMode val="edge"/>
          <c:x val="0.29560268534272433"/>
          <c:y val="2.7536168906039073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9.6669412836605823E-2"/>
          <c:y val="0.16969052370776438"/>
          <c:w val="0.89683219976145168"/>
          <c:h val="0.59658498530799919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00B0F0"/>
            </a:solidFill>
          </c:spPr>
          <c:cat>
            <c:multiLvlStrRef>
              <c:f>'Табл. 9'!$B$7:$B$23</c:f>
            </c:multiLvlStrRef>
          </c:cat>
          <c:val>
            <c:numRef>
              <c:f>'Табл. 9'!$L$7:$L$23</c:f>
            </c:numRef>
          </c:val>
        </c:ser>
        <c:ser>
          <c:idx val="0"/>
          <c:order val="0"/>
          <c:spPr>
            <a:solidFill>
              <a:srgbClr val="0070C0"/>
            </a:solidFill>
          </c:spPr>
          <c:dPt>
            <c:idx val="0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2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3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4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5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6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7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8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9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1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0"/>
                  <c:y val="2.124389147489145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-2.4100287320437554E-6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3959781409233402E-3"/>
                  <c:y val="6.2024531701749251E-4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1.8079533315849738E-3"/>
                  <c:y val="3.4388244158915162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9.3814430791601983E-5"/>
                  <c:y val="-1.1064518749450767E-4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2.7399684335939908E-3"/>
                  <c:y val="1.8251029879543208E-5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8.2433163191284543E-5"/>
                  <c:y val="2.7207070970433358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2603481097526129E-3"/>
                  <c:y val="4.8628855167938446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9.3707823483884248E-5"/>
                  <c:y val="-9.6345347439894522E-4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1.3950988538492994E-3"/>
                  <c:y val="2.3228056757805936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1.2602049845312803E-3"/>
                  <c:y val="-2.6797143953590646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-1.3958682300390839E-3"/>
                  <c:y val="2.3004988614833749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-1.1662643928301904E-3"/>
                  <c:y val="4.1080750667755904E-3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-1.2593589117943177E-3"/>
                  <c:y val="5.0556801260769552E-3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-1.3538822722536567E-3"/>
                  <c:y val="6.1911549135828239E-3"/>
                </c:manualLayout>
              </c:layout>
              <c:dLblPos val="outEnd"/>
              <c:showVal val="1"/>
            </c:dLbl>
            <c:dLbl>
              <c:idx val="15"/>
              <c:layout>
                <c:manualLayout>
                  <c:x val="-3.0104591197457104E-3"/>
                  <c:y val="4.517274744630431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-2.7497505022927426E-3"/>
                  <c:y val="3.3351584363212877E-3"/>
                </c:manualLayout>
              </c:layout>
              <c:dLblPos val="outEnd"/>
              <c:showVal val="1"/>
            </c:dLbl>
            <c:dLbl>
              <c:idx val="17"/>
              <c:layout>
                <c:manualLayout>
                  <c:x val="-1.3539128080151644E-3"/>
                  <c:y val="-3.1863433026047841E-2"/>
                </c:manualLayout>
              </c:layout>
              <c:dLblPos val="outEnd"/>
              <c:showVal val="1"/>
            </c:dLbl>
            <c:dLbl>
              <c:idx val="18"/>
              <c:layout>
                <c:manualLayout>
                  <c:x val="0"/>
                  <c:y val="4.3778367483070143E-4"/>
                </c:manualLayout>
              </c:layout>
              <c:dLblPos val="outEnd"/>
              <c:showVal val="1"/>
            </c:dLbl>
            <c:dLbl>
              <c:idx val="19"/>
              <c:layout>
                <c:manualLayout>
                  <c:x val="-1.4064702107200045E-3"/>
                  <c:y val="-2.5232705036737002E-3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inBase"/>
            <c:showVal val="1"/>
          </c:dLbls>
          <c:cat>
            <c:strRef>
              <c:f>'[Табл. 8 Налог на им-во физ лиц.xls]Табл. 8'!$B$7:$B$23</c:f>
              <c:strCache>
                <c:ptCount val="17"/>
                <c:pt idx="0">
                  <c:v>Заболотское</c:v>
                </c:pt>
                <c:pt idx="1">
                  <c:v>Двуреченское</c:v>
                </c:pt>
                <c:pt idx="2">
                  <c:v>Усть-Качкинское</c:v>
                </c:pt>
                <c:pt idx="3">
                  <c:v>Платошинское </c:v>
                </c:pt>
                <c:pt idx="4">
                  <c:v>Фроловское</c:v>
                </c:pt>
                <c:pt idx="5">
                  <c:v>Гамовское</c:v>
                </c:pt>
                <c:pt idx="6">
                  <c:v>Кукуштанское</c:v>
                </c:pt>
                <c:pt idx="7">
                  <c:v>Хохловское</c:v>
                </c:pt>
                <c:pt idx="8">
                  <c:v>Сылвенское</c:v>
                </c:pt>
                <c:pt idx="9">
                  <c:v>Савинское </c:v>
                </c:pt>
                <c:pt idx="10">
                  <c:v>Култаевское</c:v>
                </c:pt>
                <c:pt idx="11">
                  <c:v>Кондратовское</c:v>
                </c:pt>
                <c:pt idx="12">
                  <c:v>Бершетское </c:v>
                </c:pt>
                <c:pt idx="13">
                  <c:v>Пальниковское</c:v>
                </c:pt>
                <c:pt idx="14">
                  <c:v>Юговское</c:v>
                </c:pt>
                <c:pt idx="15">
                  <c:v>Юго-Камское</c:v>
                </c:pt>
                <c:pt idx="16">
                  <c:v>Лобановское</c:v>
                </c:pt>
              </c:strCache>
            </c:strRef>
          </c:cat>
          <c:val>
            <c:numRef>
              <c:f>'[Табл. 8 Налог на им-во физ лиц.xls]Табл. 8'!$L$7:$L$23</c:f>
              <c:numCache>
                <c:formatCode>#,##0.00_р_.</c:formatCode>
                <c:ptCount val="17"/>
                <c:pt idx="0">
                  <c:v>169.26</c:v>
                </c:pt>
                <c:pt idx="1">
                  <c:v>149.16926272066456</c:v>
                </c:pt>
                <c:pt idx="2">
                  <c:v>110.96288659793814</c:v>
                </c:pt>
                <c:pt idx="3">
                  <c:v>106.03816793893131</c:v>
                </c:pt>
                <c:pt idx="4">
                  <c:v>103.33221194280908</c:v>
                </c:pt>
                <c:pt idx="5">
                  <c:v>101.57407407407408</c:v>
                </c:pt>
                <c:pt idx="6">
                  <c:v>90.622033898305062</c:v>
                </c:pt>
                <c:pt idx="7">
                  <c:v>85.775429326287977</c:v>
                </c:pt>
                <c:pt idx="8">
                  <c:v>85.072677719736504</c:v>
                </c:pt>
                <c:pt idx="9">
                  <c:v>79.055185375021338</c:v>
                </c:pt>
                <c:pt idx="10">
                  <c:v>75.290821023978225</c:v>
                </c:pt>
                <c:pt idx="11">
                  <c:v>73.525526035101322</c:v>
                </c:pt>
                <c:pt idx="12">
                  <c:v>67.317454119484566</c:v>
                </c:pt>
                <c:pt idx="13">
                  <c:v>63.882352941176478</c:v>
                </c:pt>
                <c:pt idx="14">
                  <c:v>50.088607594936704</c:v>
                </c:pt>
                <c:pt idx="15">
                  <c:v>47.687276443536021</c:v>
                </c:pt>
                <c:pt idx="16">
                  <c:v>47.660940154804607</c:v>
                </c:pt>
              </c:numCache>
            </c:numRef>
          </c:val>
        </c:ser>
        <c:axId val="74672384"/>
        <c:axId val="74690560"/>
      </c:barChart>
      <c:catAx>
        <c:axId val="74672384"/>
        <c:scaling>
          <c:orientation val="minMax"/>
        </c:scaling>
        <c:axPos val="b"/>
        <c:numFmt formatCode="0.00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4690560"/>
        <c:crosses val="autoZero"/>
        <c:auto val="1"/>
        <c:lblAlgn val="ctr"/>
        <c:lblOffset val="100"/>
      </c:catAx>
      <c:valAx>
        <c:axId val="74690560"/>
        <c:scaling>
          <c:orientation val="minMax"/>
          <c:max val="210"/>
          <c:min val="0"/>
        </c:scaling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>
              <a:solidFill>
                <a:schemeClr val="bg1"/>
              </a:solidFill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процент 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3.4363637962340145E-3"/>
              <c:y val="5.0724826615216156E-2"/>
            </c:manualLayout>
          </c:layout>
          <c:spPr>
            <a:noFill/>
            <a:ln w="25400">
              <a:noFill/>
            </a:ln>
          </c:spPr>
        </c:title>
        <c:numFmt formatCode="0.00" sourceLinked="0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4672384"/>
        <c:crosses val="autoZero"/>
        <c:crossBetween val="between"/>
        <c:majorUnit val="77.679999999999978"/>
        <c:minorUnit val="77.679999999999978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/>
              <a:t>Исполнение плана 9</a:t>
            </a:r>
            <a:r>
              <a:rPr lang="ru-RU" baseline="0"/>
              <a:t> месяцев</a:t>
            </a:r>
            <a:r>
              <a:rPr lang="ru-RU"/>
              <a:t> по транспортному налогу  бюджетов                                                                                             поселений по состоянию на 01.10.2014 года</a:t>
            </a:r>
          </a:p>
        </c:rich>
      </c:tx>
      <c:layout>
        <c:manualLayout>
          <c:xMode val="edge"/>
          <c:yMode val="edge"/>
          <c:x val="0.32986295770405782"/>
          <c:y val="2.2236328765093304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538472137578676"/>
          <c:y val="0.19298274027642282"/>
          <c:w val="0.87792722785924715"/>
          <c:h val="0.56579033706313075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00B0F0"/>
            </a:solidFill>
          </c:spPr>
          <c:cat>
            <c:multiLvlStrRef>
              <c:f>Табл.8!$B$7:$B$23</c:f>
            </c:multiLvlStrRef>
          </c:cat>
          <c:val>
            <c:numRef>
              <c:f>Табл.8!$L$7:$L$23</c:f>
            </c:numRef>
          </c:val>
        </c:ser>
        <c:ser>
          <c:idx val="0"/>
          <c:order val="0"/>
          <c:spPr>
            <a:solidFill>
              <a:srgbClr val="FF0000"/>
            </a:solidFill>
          </c:spPr>
          <c:dPt>
            <c:idx val="0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2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3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4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5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6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7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8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9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1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2369607645198201E-3"/>
                  <c:y val="1.5727869407270933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311367841314918E-3"/>
                  <c:y val="2.4880108438194979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4563702078223828E-3"/>
                  <c:y val="7.0135519910488409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5.4752377264317422E-5"/>
                  <c:y val="3.8557348942199429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5.4752377264317422E-5"/>
                  <c:y val="5.8324496288441182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1.5304849188933359E-3"/>
                  <c:y val="3.0246351761703187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1.2731810163073879E-3"/>
                  <c:y val="5.9993097363359822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3854825523858705E-3"/>
                  <c:y val="6.5594531330455414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1.3854825523858705E-3"/>
                  <c:y val="4.5240103205551035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1.2566154640506011E-3"/>
                  <c:y val="5.0770562481386537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1.3537896291641849E-4"/>
                  <c:y val="-2.1388773771699606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-1.54414925067035E-3"/>
                  <c:y val="-4.6151920154717503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-1.2219015017137821E-3"/>
                  <c:y val="-4.6753407468803276E-3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-1.3661202185792354E-3"/>
                  <c:y val="-1.0271290319887112E-2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-1.0950475452863484E-4"/>
                  <c:y val="1.029689687516526E-3"/>
                </c:manualLayout>
              </c:layout>
              <c:dLblPos val="outEnd"/>
              <c:showVal val="1"/>
            </c:dLbl>
            <c:dLbl>
              <c:idx val="15"/>
              <c:layout>
                <c:manualLayout>
                  <c:x val="-1.3307301751215529E-3"/>
                  <c:y val="3.5306429750363928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-1.3662277871003829E-3"/>
                  <c:y val="5.5446542140875016E-3"/>
                </c:manualLayout>
              </c:layout>
              <c:dLblPos val="outEnd"/>
              <c:showVal val="1"/>
            </c:dLbl>
            <c:dLbl>
              <c:idx val="17"/>
              <c:layout>
                <c:manualLayout>
                  <c:x val="-1.0908860831298839E-7"/>
                  <c:y val="-3.4056557075102453E-2"/>
                </c:manualLayout>
              </c:layout>
              <c:dLblPos val="outEnd"/>
              <c:showVal val="1"/>
            </c:dLbl>
            <c:dLbl>
              <c:idx val="18"/>
              <c:layout>
                <c:manualLayout>
                  <c:x val="1.385425325574952E-3"/>
                  <c:y val="-2.0613171708799569E-3"/>
                </c:manualLayout>
              </c:layout>
              <c:dLblPos val="outEnd"/>
              <c:showVal val="1"/>
            </c:dLbl>
            <c:dLbl>
              <c:idx val="19"/>
              <c:layout>
                <c:manualLayout>
                  <c:x val="0"/>
                  <c:y val="-4.5957659897775957E-3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'[Табл. 9 транспортный налог.xls]Табл. 9'!$B$7:$B$23</c:f>
              <c:strCache>
                <c:ptCount val="17"/>
                <c:pt idx="0">
                  <c:v>Савинское</c:v>
                </c:pt>
                <c:pt idx="1">
                  <c:v>Хохловское</c:v>
                </c:pt>
                <c:pt idx="2">
                  <c:v>Лобановское</c:v>
                </c:pt>
                <c:pt idx="3">
                  <c:v>Двуреченское</c:v>
                </c:pt>
                <c:pt idx="4">
                  <c:v>Гамовское</c:v>
                </c:pt>
                <c:pt idx="5">
                  <c:v>Платошинское</c:v>
                </c:pt>
                <c:pt idx="6">
                  <c:v>Фроловское </c:v>
                </c:pt>
                <c:pt idx="7">
                  <c:v>Усть-Качкинское</c:v>
                </c:pt>
                <c:pt idx="8">
                  <c:v>Кукуштанское</c:v>
                </c:pt>
                <c:pt idx="9">
                  <c:v>Пальниковское</c:v>
                </c:pt>
                <c:pt idx="10">
                  <c:v>Юговское</c:v>
                </c:pt>
                <c:pt idx="11">
                  <c:v>Култаевское</c:v>
                </c:pt>
                <c:pt idx="12">
                  <c:v>Сылвенское</c:v>
                </c:pt>
                <c:pt idx="13">
                  <c:v>Заболотское</c:v>
                </c:pt>
                <c:pt idx="14">
                  <c:v>Бершетское</c:v>
                </c:pt>
                <c:pt idx="15">
                  <c:v>Юго-Камское</c:v>
                </c:pt>
                <c:pt idx="16">
                  <c:v>Кондратовское</c:v>
                </c:pt>
              </c:strCache>
            </c:strRef>
          </c:cat>
          <c:val>
            <c:numRef>
              <c:f>'[Табл. 9 транспортный налог.xls]Табл. 9'!$L$7:$L$23</c:f>
              <c:numCache>
                <c:formatCode>0.00</c:formatCode>
                <c:ptCount val="17"/>
                <c:pt idx="0">
                  <c:v>317.26948640483391</c:v>
                </c:pt>
                <c:pt idx="1">
                  <c:v>313.66459627329186</c:v>
                </c:pt>
                <c:pt idx="2">
                  <c:v>123.83963734949565</c:v>
                </c:pt>
                <c:pt idx="3">
                  <c:v>111.57589563056533</c:v>
                </c:pt>
                <c:pt idx="4">
                  <c:v>107.9202346041056</c:v>
                </c:pt>
                <c:pt idx="5">
                  <c:v>106.14473684210525</c:v>
                </c:pt>
                <c:pt idx="6">
                  <c:v>105.25788226717694</c:v>
                </c:pt>
                <c:pt idx="7">
                  <c:v>103.34100000000002</c:v>
                </c:pt>
                <c:pt idx="8">
                  <c:v>99.36097837531382</c:v>
                </c:pt>
                <c:pt idx="9">
                  <c:v>90.673076923076891</c:v>
                </c:pt>
                <c:pt idx="10">
                  <c:v>84.637497357852439</c:v>
                </c:pt>
                <c:pt idx="11">
                  <c:v>74.608355612305957</c:v>
                </c:pt>
                <c:pt idx="12">
                  <c:v>73.998305289916487</c:v>
                </c:pt>
                <c:pt idx="13">
                  <c:v>73.120523838755872</c:v>
                </c:pt>
                <c:pt idx="14">
                  <c:v>72.287340293219756</c:v>
                </c:pt>
                <c:pt idx="15">
                  <c:v>63.221336926592073</c:v>
                </c:pt>
                <c:pt idx="16">
                  <c:v>61.168313508297153</c:v>
                </c:pt>
              </c:numCache>
            </c:numRef>
          </c:val>
        </c:ser>
        <c:axId val="74693632"/>
        <c:axId val="74713344"/>
      </c:barChart>
      <c:catAx>
        <c:axId val="74693632"/>
        <c:scaling>
          <c:orientation val="minMax"/>
        </c:scaling>
        <c:axPos val="b"/>
        <c:numFmt formatCode="@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4713344"/>
        <c:crosses val="autoZero"/>
        <c:auto val="1"/>
        <c:lblAlgn val="ctr"/>
        <c:lblOffset val="100"/>
      </c:catAx>
      <c:valAx>
        <c:axId val="74713344"/>
        <c:scaling>
          <c:orientation val="minMax"/>
          <c:max val="400"/>
          <c:min val="0"/>
        </c:scaling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процент 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6328901510262049E-3"/>
              <c:y val="7.8374242307659395E-2"/>
            </c:manualLayout>
          </c:layout>
          <c:spPr>
            <a:noFill/>
            <a:ln w="25400">
              <a:noFill/>
            </a:ln>
          </c:spPr>
        </c:title>
        <c:numFmt formatCode="0.00" sourceLinked="0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4693632"/>
        <c:crosses val="autoZero"/>
        <c:crossBetween val="between"/>
        <c:majorUnit val="136.19"/>
        <c:minorUnit val="136.19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/>
              <a:t>Исполнение плана 9 месяцев по земельному налогу  бюджетов                                                                                             поселений по состоянию на 01.10.2014 года</a:t>
            </a:r>
          </a:p>
        </c:rich>
      </c:tx>
      <c:layout>
        <c:manualLayout>
          <c:xMode val="edge"/>
          <c:yMode val="edge"/>
          <c:x val="0.32986295770405782"/>
          <c:y val="2.22364415571163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67508928187255"/>
          <c:y val="0.19298268736926244"/>
          <c:w val="0.87792722785924715"/>
          <c:h val="0.56579033706313075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FF0000"/>
            </a:solidFill>
          </c:spPr>
          <c:cat>
            <c:multiLvlStrRef>
              <c:f>Табл.8!$B$7:$B$23</c:f>
            </c:multiLvlStrRef>
          </c:cat>
          <c:val>
            <c:numRef>
              <c:f>Табл.8!$L$7:$L$23</c:f>
            </c:numRef>
          </c:val>
        </c:ser>
        <c:ser>
          <c:idx val="0"/>
          <c:order val="0"/>
          <c:spPr>
            <a:solidFill>
              <a:srgbClr val="0070C0"/>
            </a:solidFill>
          </c:spPr>
          <c:dPt>
            <c:idx val="0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2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3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4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5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6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7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8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9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1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1.3661202185792354E-3"/>
                  <c:y val="4.346297965454105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0756852114797133E-7"/>
                  <c:y val="-2.2122639637647877E-4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3661202185792354E-3"/>
                  <c:y val="-9.7362289756976924E-5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5.3022057448002605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3661202185792354E-3"/>
                  <c:y val="3.697074312795136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2.1891634496011992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-3.1454963917847212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1.3661202185792354E-3"/>
                  <c:y val="-5.5295261418456618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0"/>
                  <c:y val="-5.4969303243141499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1.3661202185792354E-3"/>
                  <c:y val="-3.6646202162094773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0"/>
                  <c:y val="-1.0669319682771771E-2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-2.7322404371584691E-3"/>
                  <c:y val="-1.2274592835722745E-2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-1.3661202185791348E-3"/>
                  <c:y val="-1.3912178364313542E-2"/>
                </c:manualLayout>
              </c:layout>
              <c:dLblPos val="outEnd"/>
              <c:showVal val="1"/>
            </c:dLbl>
            <c:dLbl>
              <c:idx val="13"/>
              <c:layout>
                <c:manualLayout>
                  <c:x val="-1.3661202185792354E-3"/>
                  <c:y val="-1.9181930012528138E-2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-6.8306010928961807E-3"/>
                  <c:y val="6.1634439323594295E-4"/>
                </c:manualLayout>
              </c:layout>
              <c:dLblPos val="outEnd"/>
              <c:showVal val="1"/>
            </c:dLbl>
            <c:dLbl>
              <c:idx val="15"/>
              <c:layout>
                <c:manualLayout>
                  <c:x val="0"/>
                  <c:y val="5.3022269353128343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1.3661202185792354E-3"/>
                  <c:y val="2.6895801091818185E-3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inBase"/>
            <c:showVal val="1"/>
          </c:dLbls>
          <c:cat>
            <c:strRef>
              <c:f>'[Табл. 10 земельный налог.xls]Табл. 10'!$B$7:$B$23</c:f>
              <c:strCache>
                <c:ptCount val="17"/>
                <c:pt idx="0">
                  <c:v>Пальниковское</c:v>
                </c:pt>
                <c:pt idx="1">
                  <c:v>Бершетское</c:v>
                </c:pt>
                <c:pt idx="2">
                  <c:v>Лобановское</c:v>
                </c:pt>
                <c:pt idx="3">
                  <c:v>Фроловское </c:v>
                </c:pt>
                <c:pt idx="4">
                  <c:v>Юго-Камское</c:v>
                </c:pt>
                <c:pt idx="5">
                  <c:v>Култаевское</c:v>
                </c:pt>
                <c:pt idx="6">
                  <c:v>Хохловское</c:v>
                </c:pt>
                <c:pt idx="7">
                  <c:v>Заболотское</c:v>
                </c:pt>
                <c:pt idx="8">
                  <c:v>Кондратовское</c:v>
                </c:pt>
                <c:pt idx="9">
                  <c:v>Двуреченское</c:v>
                </c:pt>
                <c:pt idx="10">
                  <c:v>Платошинское</c:v>
                </c:pt>
                <c:pt idx="11">
                  <c:v>Савинское</c:v>
                </c:pt>
                <c:pt idx="12">
                  <c:v>Кукуштанское</c:v>
                </c:pt>
                <c:pt idx="13">
                  <c:v>Усть-Качкинское</c:v>
                </c:pt>
                <c:pt idx="14">
                  <c:v>Гамовское</c:v>
                </c:pt>
                <c:pt idx="15">
                  <c:v>Сылвенское</c:v>
                </c:pt>
                <c:pt idx="16">
                  <c:v>Юговское</c:v>
                </c:pt>
              </c:strCache>
            </c:strRef>
          </c:cat>
          <c:val>
            <c:numRef>
              <c:f>'[Табл. 10 земельный налог.xls]Табл. 10'!$L$7:$L$23</c:f>
              <c:numCache>
                <c:formatCode>0.00</c:formatCode>
                <c:ptCount val="17"/>
                <c:pt idx="0">
                  <c:v>245.15588235294121</c:v>
                </c:pt>
                <c:pt idx="1">
                  <c:v>230.69554912094222</c:v>
                </c:pt>
                <c:pt idx="2">
                  <c:v>160.1774436599448</c:v>
                </c:pt>
                <c:pt idx="3">
                  <c:v>151.53835854866784</c:v>
                </c:pt>
                <c:pt idx="4">
                  <c:v>148.87681837549832</c:v>
                </c:pt>
                <c:pt idx="5">
                  <c:v>128.46472846230526</c:v>
                </c:pt>
                <c:pt idx="6">
                  <c:v>122.33004024881086</c:v>
                </c:pt>
                <c:pt idx="7">
                  <c:v>122.10499999999999</c:v>
                </c:pt>
                <c:pt idx="8">
                  <c:v>109.37684771569293</c:v>
                </c:pt>
                <c:pt idx="9">
                  <c:v>104.24063926075476</c:v>
                </c:pt>
                <c:pt idx="10">
                  <c:v>102.31350114416475</c:v>
                </c:pt>
                <c:pt idx="11">
                  <c:v>99.897958225768591</c:v>
                </c:pt>
                <c:pt idx="12">
                  <c:v>98.073004841248633</c:v>
                </c:pt>
                <c:pt idx="13">
                  <c:v>91.96441798941801</c:v>
                </c:pt>
                <c:pt idx="14">
                  <c:v>82.494688922610024</c:v>
                </c:pt>
                <c:pt idx="15">
                  <c:v>75.665718815269599</c:v>
                </c:pt>
                <c:pt idx="16">
                  <c:v>70.721176470588219</c:v>
                </c:pt>
              </c:numCache>
            </c:numRef>
          </c:val>
        </c:ser>
        <c:axId val="74711424"/>
        <c:axId val="74769920"/>
      </c:barChart>
      <c:catAx>
        <c:axId val="74711424"/>
        <c:scaling>
          <c:orientation val="minMax"/>
        </c:scaling>
        <c:axPos val="b"/>
        <c:numFmt formatCode="@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4769920"/>
        <c:crosses val="autoZero"/>
        <c:auto val="1"/>
        <c:lblAlgn val="ctr"/>
        <c:lblOffset val="100"/>
      </c:catAx>
      <c:valAx>
        <c:axId val="74769920"/>
        <c:scaling>
          <c:orientation val="minMax"/>
          <c:max val="340"/>
          <c:min val="0"/>
        </c:scaling>
        <c:axPos val="l"/>
        <c:majorGridlines>
          <c:spPr>
            <a:ln w="25400">
              <a:solidFill>
                <a:srgbClr val="FF0000"/>
              </a:solidFill>
              <a:prstDash val="solid"/>
            </a:ln>
          </c:spPr>
        </c:majorGridlines>
        <c:minorGridlines>
          <c:spPr>
            <a:ln w="12700">
              <a:solidFill>
                <a:srgbClr val="99CCFF"/>
              </a:solidFill>
              <a:prstDash val="solid"/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процент 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1.6328901510262049E-3"/>
              <c:y val="7.8374233998288037E-2"/>
            </c:manualLayout>
          </c:layout>
          <c:spPr>
            <a:noFill/>
            <a:ln w="25400">
              <a:noFill/>
            </a:ln>
          </c:spPr>
        </c:title>
        <c:numFmt formatCode="0.00" sourceLinked="0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4711424"/>
        <c:crosses val="autoZero"/>
        <c:crossBetween val="between"/>
        <c:majorUnit val="110.59"/>
        <c:minorUnit val="110.59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/>
              <a:t>Исполнение плана 9 месяцев по доходам, получаемых в виде арендной платы за                                          земельные участки поселений по состоянию на 01.10.2014 года</a:t>
            </a:r>
          </a:p>
        </c:rich>
      </c:tx>
      <c:layout>
        <c:manualLayout>
          <c:xMode val="edge"/>
          <c:yMode val="edge"/>
          <c:x val="0.29293440498360956"/>
          <c:y val="2.275521480867524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6.467630823157669E-2"/>
          <c:y val="0.20568169270103373"/>
          <c:w val="0.90296088889709847"/>
          <c:h val="0.55555640496394232"/>
        </c:manualLayout>
      </c:layout>
      <c:barChart>
        <c:barDir val="col"/>
        <c:grouping val="clustered"/>
        <c:ser>
          <c:idx val="1"/>
          <c:order val="1"/>
          <c:spPr>
            <a:solidFill>
              <a:srgbClr val="FF0000"/>
            </a:solidFill>
          </c:spPr>
          <c:cat>
            <c:multiLvlStrRef>
              <c:f>'Табл. 10'!$B$7:$B$23</c:f>
            </c:multiLvlStrRef>
          </c:cat>
          <c:val>
            <c:numRef>
              <c:f>'Табл. 10'!$L$7:$L$23</c:f>
            </c:numRef>
          </c:val>
        </c:ser>
        <c:ser>
          <c:idx val="0"/>
          <c:order val="0"/>
          <c:spPr>
            <a:solidFill>
              <a:srgbClr val="FF0000"/>
            </a:solidFill>
          </c:spPr>
          <c:dPt>
            <c:idx val="0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1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2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3"/>
            <c:spPr>
              <a:solidFill>
                <a:srgbClr val="0070C0"/>
              </a:solidFill>
              <a:ln w="25400">
                <a:noFill/>
              </a:ln>
            </c:spPr>
          </c:dPt>
          <c:dPt>
            <c:idx val="4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5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6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7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8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9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0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1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2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3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4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5"/>
            <c:spPr>
              <a:solidFill>
                <a:srgbClr val="FF0000"/>
              </a:solidFill>
              <a:ln w="25400">
                <a:noFill/>
              </a:ln>
            </c:spPr>
          </c:dPt>
          <c:dPt>
            <c:idx val="16"/>
            <c:spPr>
              <a:solidFill>
                <a:srgbClr val="FF000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2.6564408937103821E-3"/>
                  <c:y val="5.9651119661822205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-2.3289197788823905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2957563977972139E-3"/>
                  <c:y val="4.3823599590158179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1.2957563977972139E-3"/>
                  <c:y val="4.1925975830561305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5.8207590013880309E-5"/>
                  <c:y val="-2.4576215998890115E-4"/>
                </c:manualLayout>
              </c:layout>
              <c:dLblPos val="outEnd"/>
              <c:showVal val="1"/>
            </c:dLbl>
            <c:dLbl>
              <c:idx val="5"/>
              <c:layout/>
              <c:dLblPos val="outEnd"/>
              <c:showVal val="1"/>
            </c:dLbl>
            <c:dLbl>
              <c:idx val="6"/>
              <c:layout/>
              <c:dLblPos val="outEnd"/>
              <c:showVal val="1"/>
            </c:dLbl>
            <c:dLbl>
              <c:idx val="7"/>
              <c:layout>
                <c:manualLayout>
                  <c:x val="1.3538062007074458E-3"/>
                  <c:y val="-1.1169720289824744E-4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0"/>
                  <c:y val="5.5865921787709516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0"/>
                  <c:y val="5.5865921787709516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2.7691242644513705E-3"/>
                  <c:y val="7.4487895716945345E-3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0"/>
                  <c:y val="3.7243947858472352E-3"/>
                </c:manualLayout>
              </c:layout>
              <c:dLblPos val="outEnd"/>
              <c:showVal val="1"/>
            </c:dLbl>
            <c:dLbl>
              <c:idx val="12"/>
              <c:layout/>
              <c:dLblPos val="outEnd"/>
              <c:showVal val="1"/>
            </c:dLbl>
            <c:dLbl>
              <c:idx val="13"/>
              <c:layout>
                <c:manualLayout>
                  <c:x val="-1.3539128080151644E-3"/>
                  <c:y val="3.5958288385472851E-3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-1.3539128080151644E-3"/>
                  <c:y val="3.5958288385472851E-3"/>
                </c:manualLayout>
              </c:layout>
              <c:dLblPos val="outEnd"/>
              <c:showVal val="1"/>
            </c:dLbl>
            <c:dLbl>
              <c:idx val="15"/>
              <c:layout>
                <c:manualLayout>
                  <c:x val="0"/>
                  <c:y val="3.5958288385472851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-1.3539128080151644E-3"/>
                  <c:y val="5.3937432578209299E-3"/>
                </c:manualLayout>
              </c:layout>
              <c:dLblPos val="outEnd"/>
              <c:showVal val="1"/>
            </c:dLbl>
            <c:dLbl>
              <c:idx val="17"/>
              <c:layout>
                <c:manualLayout>
                  <c:x val="0"/>
                  <c:y val="-2.157497303128365E-2"/>
                </c:manualLayout>
              </c:layout>
              <c:dLblPos val="outEnd"/>
              <c:showVal val="1"/>
            </c:dLbl>
            <c:dLbl>
              <c:idx val="18"/>
              <c:layout>
                <c:manualLayout>
                  <c:x val="-1.3539128080151644E-3"/>
                  <c:y val="-2.3372887450557361E-2"/>
                </c:manualLayout>
              </c:layout>
              <c:dLblPos val="outEnd"/>
              <c:showVal val="1"/>
            </c:dLbl>
            <c:dLbl>
              <c:idx val="19"/>
              <c:layout>
                <c:manualLayout>
                  <c:x val="0"/>
                  <c:y val="5.3936016897564183E-3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'[Табл. 11 Аренда земли.xls]Табл. 11'!$B$7:$B$23</c:f>
              <c:strCache>
                <c:ptCount val="17"/>
                <c:pt idx="0">
                  <c:v>Фроловское </c:v>
                </c:pt>
                <c:pt idx="1">
                  <c:v>Кондратовское</c:v>
                </c:pt>
                <c:pt idx="2">
                  <c:v>Бершетское</c:v>
                </c:pt>
                <c:pt idx="3">
                  <c:v>Хохловское</c:v>
                </c:pt>
                <c:pt idx="4">
                  <c:v>Сылвенское</c:v>
                </c:pt>
                <c:pt idx="5">
                  <c:v>Култаевское</c:v>
                </c:pt>
                <c:pt idx="6">
                  <c:v>Усть-Качкинское</c:v>
                </c:pt>
                <c:pt idx="7">
                  <c:v>Юговское</c:v>
                </c:pt>
                <c:pt idx="8">
                  <c:v>Заболотское</c:v>
                </c:pt>
                <c:pt idx="9">
                  <c:v>Кукуштанское</c:v>
                </c:pt>
                <c:pt idx="10">
                  <c:v>Двуреченское</c:v>
                </c:pt>
                <c:pt idx="11">
                  <c:v>Пальниковское</c:v>
                </c:pt>
                <c:pt idx="12">
                  <c:v>Гамовское</c:v>
                </c:pt>
                <c:pt idx="13">
                  <c:v>Платошинское</c:v>
                </c:pt>
                <c:pt idx="14">
                  <c:v>Лобановское </c:v>
                </c:pt>
                <c:pt idx="15">
                  <c:v>Юго-Камское </c:v>
                </c:pt>
                <c:pt idx="16">
                  <c:v>Савинское</c:v>
                </c:pt>
              </c:strCache>
            </c:strRef>
          </c:cat>
          <c:val>
            <c:numRef>
              <c:f>'[Табл. 11 Аренда земли.xls]Табл. 11'!$L$7:$L$23</c:f>
              <c:numCache>
                <c:formatCode>0.00</c:formatCode>
                <c:ptCount val="17"/>
                <c:pt idx="0">
                  <c:v>660.04655870445322</c:v>
                </c:pt>
                <c:pt idx="1">
                  <c:v>220.82342807924203</c:v>
                </c:pt>
                <c:pt idx="2">
                  <c:v>187.22285714285712</c:v>
                </c:pt>
                <c:pt idx="3">
                  <c:v>141.62962962962965</c:v>
                </c:pt>
                <c:pt idx="4">
                  <c:v>127.03682057276446</c:v>
                </c:pt>
                <c:pt idx="5">
                  <c:v>119.12756113681426</c:v>
                </c:pt>
                <c:pt idx="6">
                  <c:v>117.21400000000003</c:v>
                </c:pt>
                <c:pt idx="7">
                  <c:v>108.43633297193108</c:v>
                </c:pt>
                <c:pt idx="8">
                  <c:v>108.38181818181819</c:v>
                </c:pt>
                <c:pt idx="9">
                  <c:v>107.67073170731706</c:v>
                </c:pt>
                <c:pt idx="10">
                  <c:v>107.02817199745813</c:v>
                </c:pt>
                <c:pt idx="11">
                  <c:v>106.82533333333333</c:v>
                </c:pt>
                <c:pt idx="12">
                  <c:v>102.20913801224681</c:v>
                </c:pt>
                <c:pt idx="13">
                  <c:v>100.79051383399209</c:v>
                </c:pt>
                <c:pt idx="14">
                  <c:v>85.862479338842959</c:v>
                </c:pt>
                <c:pt idx="15">
                  <c:v>71.381736410290657</c:v>
                </c:pt>
                <c:pt idx="16">
                  <c:v>65.213605442176885</c:v>
                </c:pt>
              </c:numCache>
            </c:numRef>
          </c:val>
        </c:ser>
        <c:axId val="76600448"/>
        <c:axId val="76603776"/>
      </c:barChart>
      <c:catAx>
        <c:axId val="76600448"/>
        <c:scaling>
          <c:orientation val="minMax"/>
        </c:scaling>
        <c:axPos val="b"/>
        <c:numFmt formatCode="@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6603776"/>
        <c:crosses val="autoZero"/>
        <c:auto val="1"/>
        <c:lblAlgn val="ctr"/>
        <c:lblOffset val="100"/>
      </c:catAx>
      <c:valAx>
        <c:axId val="76603776"/>
        <c:scaling>
          <c:orientation val="minMax"/>
          <c:max val="300"/>
          <c:min val="0"/>
        </c:scaling>
        <c:axPos val="l"/>
        <c:majorGridlines>
          <c:spPr>
            <a:ln w="12700">
              <a:solidFill>
                <a:srgbClr val="FF0000"/>
              </a:solidFill>
              <a:prstDash val="solid"/>
            </a:ln>
          </c:spPr>
        </c:majorGridlines>
        <c:minorGridlines>
          <c:spPr>
            <a:ln>
              <a:solidFill>
                <a:schemeClr val="tx2">
                  <a:lumMod val="20000"/>
                  <a:lumOff val="80000"/>
                </a:schemeClr>
              </a:solidFill>
            </a:ln>
          </c:spPr>
        </c:minorGridlines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процент исполнения                                                плана </a:t>
                </a:r>
              </a:p>
            </c:rich>
          </c:tx>
          <c:layout>
            <c:manualLayout>
              <c:xMode val="edge"/>
              <c:yMode val="edge"/>
              <c:x val="2.6841681096916831E-2"/>
              <c:y val="5.7567084542063843E-2"/>
            </c:manualLayout>
          </c:layout>
          <c:spPr>
            <a:noFill/>
            <a:ln w="25400">
              <a:noFill/>
            </a:ln>
          </c:spPr>
        </c:title>
        <c:numFmt formatCode="0.00" sourceLinked="0"/>
        <c:majorTickMark val="none"/>
        <c:tickLblPos val="nextTo"/>
        <c:spPr>
          <a:ln w="317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6600448"/>
        <c:crosses val="autoZero"/>
        <c:crossBetween val="between"/>
        <c:majorUnit val="133.35000000000008"/>
        <c:minorUnit val="133.35000000000008"/>
      </c:valAx>
      <c:spPr>
        <a:scene3d>
          <a:camera prst="orthographicFront"/>
          <a:lightRig rig="threePt" dir="t"/>
        </a:scene3d>
        <a:sp3d/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67C2D-C763-4BC7-A113-A5642AFA5CC6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43BE0-0E20-48CD-B905-4FDF2FA0ED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ChangeAspect="1"/>
          </p:cNvGraphicFramePr>
          <p:nvPr/>
        </p:nvGraphicFramePr>
        <p:xfrm>
          <a:off x="-3810" y="-60960"/>
          <a:ext cx="9151620" cy="697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142844" y="142852"/>
          <a:ext cx="8858312" cy="6572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/>
        </p:nvGraphicFramePr>
        <p:xfrm>
          <a:off x="0" y="142852"/>
          <a:ext cx="9001156" cy="6429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142844" y="214290"/>
          <a:ext cx="8858312" cy="6429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142844" y="142852"/>
          <a:ext cx="8858312" cy="6572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142844" y="142852"/>
          <a:ext cx="8858312" cy="6572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142844" y="142852"/>
          <a:ext cx="8858312" cy="6572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142844" y="142852"/>
          <a:ext cx="8858312" cy="6572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142844" y="142852"/>
          <a:ext cx="8858312" cy="6517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142844" y="142852"/>
          <a:ext cx="8858312" cy="6572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142844" y="142852"/>
          <a:ext cx="8786874" cy="6572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405</Words>
  <Application>Microsoft Office PowerPoint</Application>
  <PresentationFormat>Экран (4:3)</PresentationFormat>
  <Paragraphs>214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feu21-02</dc:creator>
  <cp:lastModifiedBy>feu21-02</cp:lastModifiedBy>
  <cp:revision>23</cp:revision>
  <dcterms:created xsi:type="dcterms:W3CDTF">2013-04-08T02:56:17Z</dcterms:created>
  <dcterms:modified xsi:type="dcterms:W3CDTF">2014-10-28T03:39:53Z</dcterms:modified>
</cp:coreProperties>
</file>